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2"/>
  </p:sldMasterIdLst>
  <p:notesMasterIdLst>
    <p:notesMasterId r:id="rId28"/>
  </p:notesMasterIdLst>
  <p:sldIdLst>
    <p:sldId id="256" r:id="rId3"/>
    <p:sldId id="258" r:id="rId4"/>
    <p:sldId id="293" r:id="rId5"/>
    <p:sldId id="291" r:id="rId6"/>
    <p:sldId id="292" r:id="rId7"/>
    <p:sldId id="259" r:id="rId8"/>
    <p:sldId id="260" r:id="rId9"/>
    <p:sldId id="261" r:id="rId10"/>
    <p:sldId id="303" r:id="rId11"/>
    <p:sldId id="295" r:id="rId12"/>
    <p:sldId id="263" r:id="rId13"/>
    <p:sldId id="302" r:id="rId14"/>
    <p:sldId id="298" r:id="rId15"/>
    <p:sldId id="301" r:id="rId16"/>
    <p:sldId id="297" r:id="rId17"/>
    <p:sldId id="296" r:id="rId18"/>
    <p:sldId id="273" r:id="rId19"/>
    <p:sldId id="299" r:id="rId20"/>
    <p:sldId id="300" r:id="rId21"/>
    <p:sldId id="276" r:id="rId22"/>
    <p:sldId id="281" r:id="rId23"/>
    <p:sldId id="285" r:id="rId24"/>
    <p:sldId id="294" r:id="rId25"/>
    <p:sldId id="286" r:id="rId26"/>
    <p:sldId id="287" r:id="rId27"/>
  </p:sldIdLst>
  <p:sldSz cx="9144000" cy="5143500" type="screen16x9"/>
  <p:notesSz cx="6858000" cy="9144000"/>
  <p:embeddedFontLst>
    <p:embeddedFont>
      <p:font typeface="Cascadia Mono SemiBold" panose="020B0609020000020004" pitchFamily="49" charset="0"/>
      <p:bold r:id="rId29"/>
      <p:boldItalic r:id="rId30"/>
    </p:embeddedFont>
    <p:embeddedFont>
      <p:font typeface="Fira Sans Condensed" panose="020B0604020202020204" pitchFamily="34" charset="0"/>
      <p:regular r:id="rId31"/>
      <p:bold r:id="rId32"/>
      <p:italic r:id="rId33"/>
      <p:boldItalic r:id="rId34"/>
    </p:embeddedFont>
    <p:embeddedFont>
      <p:font typeface="Fira Sans Condensed Light" panose="020B0604020202020204" pitchFamily="34" charset="0"/>
      <p:regular r:id="rId35"/>
      <p:bold r:id="rId36"/>
      <p:italic r:id="rId37"/>
      <p:boldItalic r:id="rId38"/>
    </p:embeddedFont>
    <p:embeddedFont>
      <p:font typeface="Rajdhani" panose="020B0604020202020204" charset="0"/>
      <p:regular r:id="rId39"/>
      <p:bold r:id="rId40"/>
    </p:embeddedFont>
    <p:embeddedFont>
      <p:font typeface="Raleway Medium" panose="020B0604020202020204" pitchFamily="2" charset="0"/>
      <p:regular r:id="rId41"/>
      <p:bold r:id="rId42"/>
      <p:italic r:id="rId43"/>
      <p:boldItalic r:id="rId4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625">
          <p15:clr>
            <a:srgbClr val="9AA0A6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77190C2-4C7D-40EE-A4BC-B9D02DC21F93}">
  <a:tblStyle styleId="{177190C2-4C7D-40EE-A4BC-B9D02DC21F9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55" d="100"/>
          <a:sy n="155" d="100"/>
        </p:scale>
        <p:origin x="658" y="96"/>
      </p:cViewPr>
      <p:guideLst>
        <p:guide orient="horz" pos="625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11.fntdata"/><Relationship Id="rId21" Type="http://schemas.openxmlformats.org/officeDocument/2006/relationships/slide" Target="slides/slide19.xml"/><Relationship Id="rId34" Type="http://schemas.openxmlformats.org/officeDocument/2006/relationships/font" Target="fonts/font6.fntdata"/><Relationship Id="rId42" Type="http://schemas.openxmlformats.org/officeDocument/2006/relationships/font" Target="fonts/font14.fntdata"/><Relationship Id="rId47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font" Target="fonts/font1.fntdata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45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3.fntdata"/><Relationship Id="rId44" Type="http://schemas.openxmlformats.org/officeDocument/2006/relationships/font" Target="fonts/font16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font" Target="fonts/font15.fntdata"/><Relationship Id="rId48" Type="http://schemas.openxmlformats.org/officeDocument/2006/relationships/tableStyles" Target="tableStyle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46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font" Target="fonts/font1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708a6ee8a1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g708a6ee8a1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8a87eb8680_0_4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18a87eb8680_0_4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80137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6bcecd75ae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16bcecd75ae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16bcecd75ae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16bcecd75ae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18555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16bcecd75ae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16bcecd75ae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87948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16bcecd75ae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16bcecd75ae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44289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g16bcecd75ae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3" name="Google Shape;793;g16bcecd75ae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82971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g16bcecd75ae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3" name="Google Shape;793;g16bcecd75ae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14442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g16bcecd75ae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3" name="Google Shape;793;g16bcecd75ae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16bcecd75ae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16bcecd75ae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2111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16bcecd75ae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16bcecd75ae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173256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18a87eb8680_0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18a87eb8680_0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g16bcecd75ae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3" name="Google Shape;1023;g16bcecd75ae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2" name="Google Shape;1212;g16bcecd75ae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3" name="Google Shape;1213;g16bcecd75ae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6" name="Google Shape;1336;g16bcecd75ae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7" name="Google Shape;1337;g16bcecd75ae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6" name="Google Shape;1336;g16bcecd75ae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7" name="Google Shape;1337;g16bcecd75ae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234046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8" name="Google Shape;1368;g16bcecd75ae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9" name="Google Shape;1369;g16bcecd75ae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3" name="Google Shape;1393;g16bcecd75ae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4" name="Google Shape;1394;g16bcecd75ae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18a87eb8680_0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18a87eb8680_0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24218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18a87eb8680_0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18a87eb8680_0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9887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18a87eb8680_0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18a87eb8680_0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11436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8a87eb8680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18a87eb8680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8a87eb8680_0_2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8a87eb8680_0_2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18a87eb8680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18a87eb8680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18a87eb8680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18a87eb8680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20409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339"/>
            <a:ext cx="9143998" cy="5140822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139149" y="928938"/>
            <a:ext cx="4291500" cy="296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139125" y="3848863"/>
            <a:ext cx="42915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339"/>
            <a:ext cx="9143998" cy="5140822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4634135" y="1434600"/>
            <a:ext cx="3532800" cy="22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solidFill>
          <a:schemeClr val="dk1"/>
        </a:solid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339"/>
            <a:ext cx="9143998" cy="5140822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5"/>
          <p:cNvSpPr txBox="1">
            <a:spLocks noGrp="1"/>
          </p:cNvSpPr>
          <p:nvPr>
            <p:ph type="subTitle" idx="1"/>
          </p:nvPr>
        </p:nvSpPr>
        <p:spPr>
          <a:xfrm flipH="1">
            <a:off x="5584135" y="2904500"/>
            <a:ext cx="1701300" cy="44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800" b="1">
                <a:latin typeface="Rajdhani"/>
                <a:ea typeface="Rajdhani"/>
                <a:cs typeface="Rajdhani"/>
                <a:sym typeface="Rajdhani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400" b="1">
                <a:latin typeface="Rajdhani"/>
                <a:ea typeface="Rajdhani"/>
                <a:cs typeface="Rajdhani"/>
                <a:sym typeface="Rajdhani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400" b="1">
                <a:latin typeface="Rajdhani"/>
                <a:ea typeface="Rajdhani"/>
                <a:cs typeface="Rajdhani"/>
                <a:sym typeface="Rajdhani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400" b="1">
                <a:latin typeface="Rajdhani"/>
                <a:ea typeface="Rajdhani"/>
                <a:cs typeface="Rajdhani"/>
                <a:sym typeface="Rajdhani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400" b="1">
                <a:latin typeface="Rajdhani"/>
                <a:ea typeface="Rajdhani"/>
                <a:cs typeface="Rajdhani"/>
                <a:sym typeface="Rajdhani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400" b="1">
                <a:latin typeface="Rajdhani"/>
                <a:ea typeface="Rajdhani"/>
                <a:cs typeface="Rajdhani"/>
                <a:sym typeface="Rajdhani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400" b="1">
                <a:latin typeface="Rajdhani"/>
                <a:ea typeface="Rajdhani"/>
                <a:cs typeface="Rajdhani"/>
                <a:sym typeface="Rajdhani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400" b="1">
                <a:latin typeface="Rajdhani"/>
                <a:ea typeface="Rajdhani"/>
                <a:cs typeface="Rajdhani"/>
                <a:sym typeface="Rajdhani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400" b="1"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subTitle" idx="2"/>
          </p:nvPr>
        </p:nvSpPr>
        <p:spPr>
          <a:xfrm flipH="1">
            <a:off x="5079300" y="3229525"/>
            <a:ext cx="2711100" cy="7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400"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ubTitle" idx="3"/>
          </p:nvPr>
        </p:nvSpPr>
        <p:spPr>
          <a:xfrm flipH="1">
            <a:off x="1858635" y="2904500"/>
            <a:ext cx="1701300" cy="44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800" b="1">
                <a:latin typeface="Rajdhani"/>
                <a:ea typeface="Rajdhani"/>
                <a:cs typeface="Rajdhani"/>
                <a:sym typeface="Rajdhani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400" b="1">
                <a:latin typeface="Rajdhani"/>
                <a:ea typeface="Rajdhani"/>
                <a:cs typeface="Rajdhani"/>
                <a:sym typeface="Rajdhani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400" b="1">
                <a:latin typeface="Rajdhani"/>
                <a:ea typeface="Rajdhani"/>
                <a:cs typeface="Rajdhani"/>
                <a:sym typeface="Rajdhani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400" b="1">
                <a:latin typeface="Rajdhani"/>
                <a:ea typeface="Rajdhani"/>
                <a:cs typeface="Rajdhani"/>
                <a:sym typeface="Rajdhani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400" b="1">
                <a:latin typeface="Rajdhani"/>
                <a:ea typeface="Rajdhani"/>
                <a:cs typeface="Rajdhani"/>
                <a:sym typeface="Rajdhani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400" b="1">
                <a:latin typeface="Rajdhani"/>
                <a:ea typeface="Rajdhani"/>
                <a:cs typeface="Rajdhani"/>
                <a:sym typeface="Rajdhani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400" b="1">
                <a:latin typeface="Rajdhani"/>
                <a:ea typeface="Rajdhani"/>
                <a:cs typeface="Rajdhani"/>
                <a:sym typeface="Rajdhani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400" b="1">
                <a:latin typeface="Rajdhani"/>
                <a:ea typeface="Rajdhani"/>
                <a:cs typeface="Rajdhani"/>
                <a:sym typeface="Rajdhani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400" b="1"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ubTitle" idx="4"/>
          </p:nvPr>
        </p:nvSpPr>
        <p:spPr>
          <a:xfrm flipH="1">
            <a:off x="1353800" y="3229525"/>
            <a:ext cx="2711100" cy="7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400"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7201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339"/>
            <a:ext cx="9143998" cy="5140822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7201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dk1"/>
        </a:soli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339"/>
            <a:ext cx="9143998" cy="5140822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7"/>
          <p:cNvSpPr txBox="1">
            <a:spLocks noGrp="1"/>
          </p:cNvSpPr>
          <p:nvPr>
            <p:ph type="subTitle" idx="1"/>
          </p:nvPr>
        </p:nvSpPr>
        <p:spPr>
          <a:xfrm>
            <a:off x="2487163" y="1434600"/>
            <a:ext cx="3367800" cy="22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"/>
              <a:buNone/>
              <a:defRPr sz="1400"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"/>
              <a:buNone/>
              <a:defRPr sz="2800"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"/>
              <a:buNone/>
              <a:defRPr sz="2800"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"/>
              <a:buNone/>
              <a:defRPr sz="2800"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"/>
              <a:buNone/>
              <a:defRPr sz="2800"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"/>
              <a:buNone/>
              <a:defRPr sz="2800"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"/>
              <a:buNone/>
              <a:defRPr sz="2800"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"/>
              <a:buNone/>
              <a:defRPr sz="2800"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"/>
              <a:buNone/>
              <a:defRPr sz="2800"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6530228" y="1434600"/>
            <a:ext cx="1967100" cy="22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dk1"/>
        </a:solid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339"/>
            <a:ext cx="9143998" cy="5140822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8"/>
          <p:cNvSpPr txBox="1">
            <a:spLocks noGrp="1"/>
          </p:cNvSpPr>
          <p:nvPr>
            <p:ph type="title"/>
          </p:nvPr>
        </p:nvSpPr>
        <p:spPr>
          <a:xfrm>
            <a:off x="2422250" y="1418700"/>
            <a:ext cx="4299600" cy="230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dk1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oogle Shape;37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339"/>
            <a:ext cx="9143998" cy="5140822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9"/>
          <p:cNvSpPr txBox="1">
            <a:spLocks noGrp="1"/>
          </p:cNvSpPr>
          <p:nvPr>
            <p:ph type="title"/>
          </p:nvPr>
        </p:nvSpPr>
        <p:spPr>
          <a:xfrm>
            <a:off x="522825" y="971850"/>
            <a:ext cx="3787800" cy="31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subTitle" idx="1"/>
          </p:nvPr>
        </p:nvSpPr>
        <p:spPr>
          <a:xfrm>
            <a:off x="4799950" y="1954200"/>
            <a:ext cx="19401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title" idx="2" hasCustomPrompt="1"/>
          </p:nvPr>
        </p:nvSpPr>
        <p:spPr>
          <a:xfrm>
            <a:off x="4849170" y="1001125"/>
            <a:ext cx="2026800" cy="18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1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solidFill>
          <a:schemeClr val="dk1"/>
        </a:soli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Google Shape;42;p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339"/>
            <a:ext cx="9143998" cy="5140822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10"/>
          <p:cNvSpPr txBox="1">
            <a:spLocks noGrp="1"/>
          </p:cNvSpPr>
          <p:nvPr>
            <p:ph type="title"/>
          </p:nvPr>
        </p:nvSpPr>
        <p:spPr>
          <a:xfrm>
            <a:off x="720100" y="1706850"/>
            <a:ext cx="2759700" cy="172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p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339"/>
            <a:ext cx="9143998" cy="5140822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11"/>
          <p:cNvSpPr txBox="1">
            <a:spLocks noGrp="1"/>
          </p:cNvSpPr>
          <p:nvPr>
            <p:ph type="title" hasCustomPrompt="1"/>
          </p:nvPr>
        </p:nvSpPr>
        <p:spPr>
          <a:xfrm>
            <a:off x="311700" y="2062500"/>
            <a:ext cx="8520600" cy="111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7" name="Google Shape;47;p11"/>
          <p:cNvSpPr txBox="1">
            <a:spLocks noGrp="1"/>
          </p:cNvSpPr>
          <p:nvPr>
            <p:ph type="body" idx="1"/>
          </p:nvPr>
        </p:nvSpPr>
        <p:spPr>
          <a:xfrm>
            <a:off x="311700" y="3255700"/>
            <a:ext cx="8520600" cy="51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ctr">
              <a:spcBef>
                <a:spcPts val="0"/>
              </a:spcBef>
              <a:spcAft>
                <a:spcPts val="0"/>
              </a:spcAft>
              <a:buSzPts val="1200"/>
              <a:buFont typeface="Fira Sans Condensed"/>
              <a:buChar char="●"/>
              <a:defRPr sz="1400"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marL="914400" lvl="1" indent="-304800" algn="ctr">
              <a:spcBef>
                <a:spcPts val="0"/>
              </a:spcBef>
              <a:spcAft>
                <a:spcPts val="0"/>
              </a:spcAft>
              <a:buSzPts val="1200"/>
              <a:buFont typeface="Fira Sans Condensed"/>
              <a:buChar char="○"/>
              <a:defRPr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marL="1371600" lvl="2" indent="-304800" algn="ctr">
              <a:spcBef>
                <a:spcPts val="0"/>
              </a:spcBef>
              <a:spcAft>
                <a:spcPts val="0"/>
              </a:spcAft>
              <a:buSzPts val="1200"/>
              <a:buFont typeface="Fira Sans Condensed"/>
              <a:buChar char="■"/>
              <a:defRPr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marL="1828800" lvl="3" indent="-304800" algn="ctr">
              <a:spcBef>
                <a:spcPts val="0"/>
              </a:spcBef>
              <a:spcAft>
                <a:spcPts val="0"/>
              </a:spcAft>
              <a:buSzPts val="1200"/>
              <a:buFont typeface="Fira Sans Condensed"/>
              <a:buChar char="●"/>
              <a:defRPr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marL="2286000" lvl="4" indent="-304800" algn="ctr">
              <a:spcBef>
                <a:spcPts val="0"/>
              </a:spcBef>
              <a:spcAft>
                <a:spcPts val="0"/>
              </a:spcAft>
              <a:buSzPts val="1200"/>
              <a:buFont typeface="Fira Sans Condensed"/>
              <a:buChar char="○"/>
              <a:defRPr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marL="2743200" lvl="5" indent="-304800" algn="ctr">
              <a:spcBef>
                <a:spcPts val="0"/>
              </a:spcBef>
              <a:spcAft>
                <a:spcPts val="0"/>
              </a:spcAft>
              <a:buSzPts val="1200"/>
              <a:buFont typeface="Fira Sans Condensed"/>
              <a:buChar char="■"/>
              <a:defRPr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marL="3200400" lvl="6" indent="-304800" algn="ctr">
              <a:spcBef>
                <a:spcPts val="0"/>
              </a:spcBef>
              <a:spcAft>
                <a:spcPts val="0"/>
              </a:spcAft>
              <a:buSzPts val="1200"/>
              <a:buFont typeface="Fira Sans Condensed"/>
              <a:buChar char="●"/>
              <a:defRPr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marL="3657600" lvl="7" indent="-304800" algn="ctr">
              <a:spcBef>
                <a:spcPts val="0"/>
              </a:spcBef>
              <a:spcAft>
                <a:spcPts val="0"/>
              </a:spcAft>
              <a:buSzPts val="1200"/>
              <a:buFont typeface="Fira Sans Condensed"/>
              <a:buChar char="○"/>
              <a:defRPr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marL="4114800" lvl="8" indent="-304800" algn="ctr">
              <a:spcBef>
                <a:spcPts val="0"/>
              </a:spcBef>
              <a:spcAft>
                <a:spcPts val="0"/>
              </a:spcAft>
              <a:buSzPts val="1200"/>
              <a:buFont typeface="Fira Sans Condensed"/>
              <a:buChar char="■"/>
              <a:defRPr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●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○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■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●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○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■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●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○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■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49">
          <p15:clr>
            <a:srgbClr val="EA4335"/>
          </p15:clr>
        </p15:guide>
        <p15:guide id="2" pos="2880">
          <p15:clr>
            <a:srgbClr val="EA4335"/>
          </p15:clr>
        </p15:guide>
        <p15:guide id="3" pos="5311">
          <p15:clr>
            <a:srgbClr val="EA4335"/>
          </p15:clr>
        </p15:guide>
        <p15:guide id="4" orient="horz" pos="340">
          <p15:clr>
            <a:srgbClr val="EA4335"/>
          </p15:clr>
        </p15:guide>
        <p15:guide id="5" orient="horz" pos="2903">
          <p15:clr>
            <a:srgbClr val="EA4335"/>
          </p15:clr>
        </p15:guide>
        <p15:guide id="6" orient="horz" pos="1620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slidesgo.com/slidesgo-school/presentation-tips/how-to-modify-a-graph-in-our-templates?utm_source=slidesgo_template&amp;utm_medium=referral-link&amp;utm_campaign=how-to-modify-a-graph-in-our-templates&amp;utm_term=slidesgo-school&amp;utm_content=how-to-modify-a-graph-in-our-templates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3.png"/><Relationship Id="rId4" Type="http://schemas.openxmlformats.org/officeDocument/2006/relationships/hyperlink" Target="https://docs.google.com/spreadsheets/d/1A6pAXQK5ryc9d0pv-5k-ynpyZFdcJVfCYAOlMHWYd14/copy" TargetMode="Externa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jpg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g"/><Relationship Id="rId3" Type="http://schemas.openxmlformats.org/officeDocument/2006/relationships/image" Target="../media/image19.jpg"/><Relationship Id="rId7" Type="http://schemas.openxmlformats.org/officeDocument/2006/relationships/image" Target="../media/image2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jpg"/><Relationship Id="rId5" Type="http://schemas.openxmlformats.org/officeDocument/2006/relationships/image" Target="../media/image21.jpg"/><Relationship Id="rId4" Type="http://schemas.openxmlformats.org/officeDocument/2006/relationships/image" Target="../media/image20.jpg"/><Relationship Id="rId9" Type="http://schemas.openxmlformats.org/officeDocument/2006/relationships/image" Target="../media/image25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5"/>
          <p:cNvSpPr txBox="1">
            <a:spLocks noGrp="1"/>
          </p:cNvSpPr>
          <p:nvPr>
            <p:ph type="ctrTitle"/>
          </p:nvPr>
        </p:nvSpPr>
        <p:spPr>
          <a:xfrm>
            <a:off x="4139149" y="928938"/>
            <a:ext cx="4291500" cy="296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dirty="0">
                <a:latin typeface="Arial" panose="020B0604020202020204" pitchFamily="34" charset="0"/>
                <a:cs typeface="Arial" panose="020B0604020202020204" pitchFamily="34" charset="0"/>
              </a:rPr>
              <a:t>Facial Emotion Detection</a:t>
            </a:r>
            <a:endParaRPr sz="6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8" name="Google Shape;58;p15"/>
          <p:cNvSpPr txBox="1">
            <a:spLocks noGrp="1"/>
          </p:cNvSpPr>
          <p:nvPr>
            <p:ph type="subTitle" idx="1"/>
          </p:nvPr>
        </p:nvSpPr>
        <p:spPr>
          <a:xfrm>
            <a:off x="4139125" y="3848863"/>
            <a:ext cx="42915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Jeff Stearns</a:t>
            </a:r>
            <a:endParaRPr sz="2800" dirty="0"/>
          </a:p>
        </p:txBody>
      </p:sp>
      <p:pic>
        <p:nvPicPr>
          <p:cNvPr id="59" name="Google Shape;59;p15"/>
          <p:cNvPicPr preferRelativeResize="0"/>
          <p:nvPr/>
        </p:nvPicPr>
        <p:blipFill rotWithShape="1">
          <a:blip r:embed="rId4">
            <a:alphaModFix/>
          </a:blip>
          <a:srcRect l="25302" r="25297"/>
          <a:stretch/>
        </p:blipFill>
        <p:spPr>
          <a:xfrm>
            <a:off x="767950" y="978400"/>
            <a:ext cx="3049450" cy="3472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1"/>
          <p:cNvSpPr txBox="1">
            <a:spLocks noGrp="1"/>
          </p:cNvSpPr>
          <p:nvPr>
            <p:ph type="title"/>
          </p:nvPr>
        </p:nvSpPr>
        <p:spPr>
          <a:xfrm>
            <a:off x="7201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 dirty="0"/>
              <a:t>CONVOLUTIONAL NEURAL NETWORK (CNN) MODELS</a:t>
            </a:r>
            <a:endParaRPr sz="2900" dirty="0"/>
          </a:p>
        </p:txBody>
      </p:sp>
      <p:graphicFrame>
        <p:nvGraphicFramePr>
          <p:cNvPr id="3" name="Google Shape;1148;p38">
            <a:extLst>
              <a:ext uri="{FF2B5EF4-FFF2-40B4-BE49-F238E27FC236}">
                <a16:creationId xmlns:a16="http://schemas.microsoft.com/office/drawing/2014/main" id="{611F68DC-4A6A-61D0-7F13-83BD9AC6BCA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11217539"/>
              </p:ext>
            </p:extLst>
          </p:nvPr>
        </p:nvGraphicFramePr>
        <p:xfrm>
          <a:off x="924450" y="1486550"/>
          <a:ext cx="7295100" cy="3413520"/>
        </p:xfrm>
        <a:graphic>
          <a:graphicData uri="http://schemas.openxmlformats.org/drawingml/2006/table">
            <a:tbl>
              <a:tblPr>
                <a:noFill/>
                <a:tableStyleId>{177190C2-4C7D-40EE-A4BC-B9D02DC21F93}</a:tableStyleId>
              </a:tblPr>
              <a:tblGrid>
                <a:gridCol w="14352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1264">
                  <a:extLst>
                    <a:ext uri="{9D8B030D-6E8A-4147-A177-3AD203B41FA5}">
                      <a16:colId xmlns:a16="http://schemas.microsoft.com/office/drawing/2014/main" val="4062859342"/>
                    </a:ext>
                  </a:extLst>
                </a:gridCol>
                <a:gridCol w="1499420">
                  <a:extLst>
                    <a:ext uri="{9D8B030D-6E8A-4147-A177-3AD203B41FA5}">
                      <a16:colId xmlns:a16="http://schemas.microsoft.com/office/drawing/2014/main" val="4053525931"/>
                    </a:ext>
                  </a:extLst>
                </a:gridCol>
                <a:gridCol w="29691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7334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solidFill>
                            <a:schemeClr val="lt2"/>
                          </a:solidFill>
                          <a:latin typeface="Rajdhani" panose="020B0604020202020204" charset="0"/>
                          <a:ea typeface="Rajdhani"/>
                          <a:cs typeface="Rajdhani" panose="020B0604020202020204" charset="0"/>
                          <a:sym typeface="Rajdhani"/>
                        </a:rPr>
                        <a:t>MODEL</a:t>
                      </a:r>
                      <a:endParaRPr sz="1600" b="1" dirty="0">
                        <a:latin typeface="Rajdhani" panose="020B0604020202020204" charset="0"/>
                        <a:cs typeface="Rajdhani" panose="020B0604020202020204" charset="0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3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solidFill>
                            <a:schemeClr val="lt2"/>
                          </a:solidFill>
                          <a:latin typeface="Rajdhani" panose="020B0604020202020204" charset="0"/>
                          <a:ea typeface="Rajdhani"/>
                          <a:cs typeface="Rajdhani" panose="020B0604020202020204" charset="0"/>
                          <a:sym typeface="Rajdhani"/>
                        </a:rPr>
                        <a:t>LAYERS</a:t>
                      </a:r>
                      <a:endParaRPr sz="1600" b="1" dirty="0">
                        <a:latin typeface="Rajdhani" panose="020B0604020202020204" charset="0"/>
                        <a:cs typeface="Rajdhani" panose="020B0604020202020204" charset="0"/>
                      </a:endParaRPr>
                    </a:p>
                  </a:txBody>
                  <a:tcPr marL="91425" marR="91425" marT="91425" marB="91425">
                    <a:lnL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3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solidFill>
                            <a:schemeClr val="lt2"/>
                          </a:solidFill>
                          <a:latin typeface="Rajdhani" panose="020B0604020202020204" charset="0"/>
                          <a:ea typeface="Rajdhani"/>
                          <a:cs typeface="Rajdhani" panose="020B0604020202020204" charset="0"/>
                          <a:sym typeface="Rajdhani"/>
                        </a:rPr>
                        <a:t>PARAMETERS</a:t>
                      </a:r>
                      <a:endParaRPr sz="1600" b="1" dirty="0">
                        <a:latin typeface="Rajdhani" panose="020B0604020202020204" charset="0"/>
                        <a:cs typeface="Rajdhani" panose="020B0604020202020204" charset="0"/>
                      </a:endParaRPr>
                    </a:p>
                  </a:txBody>
                  <a:tcPr marL="91425" marR="91425" marT="91425" marB="91425">
                    <a:lnL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3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solidFill>
                            <a:schemeClr val="lt2"/>
                          </a:solidFill>
                          <a:latin typeface="Rajdhani" panose="020B0604020202020204" charset="0"/>
                          <a:ea typeface="Rajdhani"/>
                          <a:cs typeface="Rajdhani" panose="020B0604020202020204" charset="0"/>
                          <a:sym typeface="Rajdhani"/>
                        </a:rPr>
                        <a:t>COMMENT</a:t>
                      </a:r>
                      <a:endParaRPr sz="1600" b="1" dirty="0">
                        <a:latin typeface="Rajdhani" panose="020B0604020202020204" charset="0"/>
                        <a:cs typeface="Rajdhani" panose="020B0604020202020204" charset="0"/>
                      </a:endParaRPr>
                    </a:p>
                  </a:txBody>
                  <a:tcPr marL="91425" marR="91425" marT="91425" marB="91425">
                    <a:lnL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372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360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solidFill>
                            <a:schemeClr val="lt2"/>
                          </a:solidFill>
                          <a:latin typeface="Rajdhani" panose="020B0604020202020204" charset="0"/>
                          <a:cs typeface="Rajdhani" panose="020B0604020202020204" charset="0"/>
                          <a:sym typeface="Rajdhani"/>
                        </a:rPr>
                        <a:t>Grayscale 1</a:t>
                      </a:r>
                      <a:endParaRPr sz="1600" dirty="0">
                        <a:latin typeface="Rajdhani" panose="020B0604020202020204" charset="0"/>
                        <a:cs typeface="Rajdhani" panose="020B0604020202020204" charset="0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3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1" dirty="0">
                          <a:solidFill>
                            <a:schemeClr val="lt2"/>
                          </a:solidFill>
                          <a:latin typeface="Rajdhani" panose="020B0604020202020204" charset="0"/>
                          <a:cs typeface="Rajdhani" panose="020B0604020202020204" charset="0"/>
                          <a:sym typeface="Rajdhani"/>
                        </a:rPr>
                        <a:t>5 : 3 Conv2d</a:t>
                      </a:r>
                      <a:endParaRPr lang="en-US" sz="1600" b="1" dirty="0">
                        <a:latin typeface="Rajdhani" panose="020B0604020202020204" charset="0"/>
                        <a:cs typeface="Rajdhani" panose="020B0604020202020204" charset="0"/>
                      </a:endParaRPr>
                    </a:p>
                  </a:txBody>
                  <a:tcPr marL="91425" marR="91425" marT="91425" marB="91425">
                    <a:lnL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3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solidFill>
                            <a:schemeClr val="tx2"/>
                          </a:solidFill>
                          <a:latin typeface="Rajdhani" panose="020B0604020202020204" charset="0"/>
                          <a:cs typeface="Rajdhani" panose="020B0604020202020204" charset="0"/>
                        </a:rPr>
                        <a:t>605,060</a:t>
                      </a:r>
                      <a:endParaRPr sz="1600" b="1" dirty="0">
                        <a:solidFill>
                          <a:schemeClr val="tx2"/>
                        </a:solidFill>
                        <a:latin typeface="Rajdhani" panose="020B0604020202020204" charset="0"/>
                        <a:cs typeface="Rajdhani" panose="020B0604020202020204" charset="0"/>
                      </a:endParaRPr>
                    </a:p>
                  </a:txBody>
                  <a:tcPr marL="91425" marR="91425" marT="91425" marB="91425">
                    <a:lnL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3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solidFill>
                            <a:schemeClr val="lt2"/>
                          </a:solidFill>
                          <a:latin typeface="Rajdhani" panose="020B0604020202020204" charset="0"/>
                          <a:ea typeface="Rajdhani"/>
                          <a:cs typeface="Rajdhani" panose="020B0604020202020204" charset="0"/>
                          <a:sym typeface="Rajdhani"/>
                        </a:rPr>
                        <a:t>Lowcode Model</a:t>
                      </a:r>
                      <a:endParaRPr sz="1600" dirty="0">
                        <a:latin typeface="Rajdhani" panose="020B0604020202020204" charset="0"/>
                        <a:cs typeface="Rajdhani" panose="020B0604020202020204" charset="0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372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561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solidFill>
                            <a:schemeClr val="lt2"/>
                          </a:solidFill>
                          <a:latin typeface="Rajdhani" panose="020B0604020202020204" charset="0"/>
                          <a:cs typeface="Rajdhani" panose="020B0604020202020204" charset="0"/>
                          <a:sym typeface="Rajdhani"/>
                        </a:rPr>
                        <a:t>Grayscale 2</a:t>
                      </a:r>
                      <a:endParaRPr sz="1600" dirty="0">
                        <a:latin typeface="Rajdhani" panose="020B0604020202020204" charset="0"/>
                        <a:cs typeface="Rajdhani" panose="020B0604020202020204" charset="0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3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solidFill>
                            <a:schemeClr val="lt2"/>
                          </a:solidFill>
                          <a:latin typeface="Rajdhani" panose="020B0604020202020204" charset="0"/>
                          <a:cs typeface="Rajdhani" panose="020B0604020202020204" charset="0"/>
                          <a:sym typeface="Rajdhani"/>
                        </a:rPr>
                        <a:t>6 : 3 Conv2d</a:t>
                      </a:r>
                      <a:endParaRPr sz="1600" dirty="0">
                        <a:latin typeface="Rajdhani" panose="020B0604020202020204" charset="0"/>
                        <a:cs typeface="Rajdhani" panose="020B0604020202020204" charset="0"/>
                      </a:endParaRPr>
                    </a:p>
                  </a:txBody>
                  <a:tcPr marL="91425" marR="91425" marT="91425" marB="91425">
                    <a:lnL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3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solidFill>
                            <a:schemeClr val="tx2"/>
                          </a:solidFill>
                          <a:latin typeface="Rajdhani" panose="020B0604020202020204" charset="0"/>
                          <a:cs typeface="Rajdhani" panose="020B0604020202020204" charset="0"/>
                        </a:rPr>
                        <a:t>389,604</a:t>
                      </a:r>
                      <a:endParaRPr sz="1600" b="1" dirty="0">
                        <a:solidFill>
                          <a:schemeClr val="tx2"/>
                        </a:solidFill>
                        <a:latin typeface="Rajdhani" panose="020B0604020202020204" charset="0"/>
                        <a:cs typeface="Rajdhani" panose="020B0604020202020204" charset="0"/>
                      </a:endParaRPr>
                    </a:p>
                  </a:txBody>
                  <a:tcPr marL="91425" marR="91425" marT="91425" marB="91425">
                    <a:lnL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3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solidFill>
                            <a:schemeClr val="lt2"/>
                          </a:solidFill>
                          <a:latin typeface="Rajdhani" panose="020B0604020202020204" charset="0"/>
                          <a:ea typeface="Rajdhani"/>
                          <a:cs typeface="Rajdhani" panose="020B0604020202020204" charset="0"/>
                          <a:sym typeface="Rajdhani"/>
                        </a:rPr>
                        <a:t>BatchNormalization, Dense</a:t>
                      </a:r>
                      <a:endParaRPr sz="1600" dirty="0">
                        <a:latin typeface="Rajdhani" panose="020B0604020202020204" charset="0"/>
                        <a:cs typeface="Rajdhani" panose="020B0604020202020204" charset="0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372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713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solidFill>
                            <a:schemeClr val="lt2"/>
                          </a:solidFill>
                          <a:latin typeface="Rajdhani" panose="020B0604020202020204" charset="0"/>
                          <a:cs typeface="Rajdhani" panose="020B0604020202020204" charset="0"/>
                          <a:sym typeface="Rajdhani"/>
                        </a:rPr>
                        <a:t>VGG16</a:t>
                      </a:r>
                      <a:endParaRPr sz="1600" dirty="0">
                        <a:latin typeface="Rajdhani" panose="020B0604020202020204" charset="0"/>
                        <a:cs typeface="Rajdhani" panose="020B0604020202020204" charset="0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3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solidFill>
                            <a:schemeClr val="lt2"/>
                          </a:solidFill>
                          <a:latin typeface="Rajdhani" panose="020B0604020202020204" charset="0"/>
                          <a:cs typeface="Rajdhani" panose="020B0604020202020204" charset="0"/>
                          <a:sym typeface="Rajdhani"/>
                        </a:rPr>
                        <a:t>16 : 13 Conv2d</a:t>
                      </a:r>
                      <a:endParaRPr sz="1600" dirty="0">
                        <a:latin typeface="Rajdhani" panose="020B0604020202020204" charset="0"/>
                        <a:cs typeface="Rajdhani" panose="020B0604020202020204" charset="0"/>
                      </a:endParaRPr>
                    </a:p>
                  </a:txBody>
                  <a:tcPr marL="91425" marR="91425" marT="91425" marB="91425">
                    <a:lnL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3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solidFill>
                            <a:schemeClr val="tx2"/>
                          </a:solidFill>
                          <a:latin typeface="Rajdhani" panose="020B0604020202020204" charset="0"/>
                          <a:cs typeface="Rajdhani" panose="020B0604020202020204" charset="0"/>
                        </a:rPr>
                        <a:t>14,714,688</a:t>
                      </a:r>
                      <a:endParaRPr sz="1600" b="1" dirty="0">
                        <a:solidFill>
                          <a:schemeClr val="tx2"/>
                        </a:solidFill>
                        <a:latin typeface="Rajdhani" panose="020B0604020202020204" charset="0"/>
                        <a:cs typeface="Rajdhani" panose="020B0604020202020204" charset="0"/>
                      </a:endParaRPr>
                    </a:p>
                  </a:txBody>
                  <a:tcPr marL="91425" marR="91425" marT="91425" marB="91425">
                    <a:lnL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3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solidFill>
                            <a:schemeClr val="lt2"/>
                          </a:solidFill>
                          <a:latin typeface="Rajdhani" panose="020B0604020202020204" charset="0"/>
                          <a:ea typeface="Rajdhani"/>
                          <a:cs typeface="Rajdhani" panose="020B0604020202020204" charset="0"/>
                          <a:sym typeface="Rajdhani"/>
                        </a:rPr>
                        <a:t>Transfer Model 1, RGB Images</a:t>
                      </a:r>
                      <a:endParaRPr sz="1600" dirty="0">
                        <a:latin typeface="Rajdhani" panose="020B0604020202020204" charset="0"/>
                        <a:cs typeface="Rajdhani" panose="020B0604020202020204" charset="0"/>
                      </a:endParaRPr>
                    </a:p>
                  </a:txBody>
                  <a:tcPr marL="91425" marR="91425" marT="91425" marB="91425">
                    <a:lnL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372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1792955"/>
                  </a:ext>
                </a:extLst>
              </a:tr>
              <a:tr h="28730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solidFill>
                            <a:schemeClr val="lt2"/>
                          </a:solidFill>
                          <a:latin typeface="Rajdhani" panose="020B0604020202020204" charset="0"/>
                          <a:cs typeface="Rajdhani" panose="020B0604020202020204" charset="0"/>
                          <a:sym typeface="Rajdhani"/>
                        </a:rPr>
                        <a:t>ResNetV2</a:t>
                      </a:r>
                      <a:endParaRPr sz="1600" dirty="0">
                        <a:latin typeface="Rajdhani" panose="020B0604020202020204" charset="0"/>
                        <a:cs typeface="Rajdhani" panose="020B0604020202020204" charset="0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3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solidFill>
                            <a:schemeClr val="lt2"/>
                          </a:solidFill>
                          <a:latin typeface="Rajdhani" panose="020B0604020202020204" charset="0"/>
                          <a:cs typeface="Rajdhani" panose="020B0604020202020204" charset="0"/>
                          <a:sym typeface="Rajdhani"/>
                        </a:rPr>
                        <a:t>16 : 13 Conv2d</a:t>
                      </a:r>
                      <a:endParaRPr sz="1600" dirty="0">
                        <a:latin typeface="Rajdhani" panose="020B0604020202020204" charset="0"/>
                        <a:cs typeface="Rajdhani" panose="020B0604020202020204" charset="0"/>
                      </a:endParaRPr>
                    </a:p>
                  </a:txBody>
                  <a:tcPr marL="91425" marR="91425" marT="91425" marB="91425">
                    <a:lnL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3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solidFill>
                            <a:schemeClr val="tx2"/>
                          </a:solidFill>
                          <a:latin typeface="Rajdhani" panose="020B0604020202020204" charset="0"/>
                          <a:cs typeface="Rajdhani" panose="020B0604020202020204" charset="0"/>
                        </a:rPr>
                        <a:t>42,658,176</a:t>
                      </a:r>
                      <a:endParaRPr sz="1600" b="1" dirty="0">
                        <a:solidFill>
                          <a:schemeClr val="tx2"/>
                        </a:solidFill>
                        <a:latin typeface="Rajdhani" panose="020B0604020202020204" charset="0"/>
                        <a:cs typeface="Rajdhani" panose="020B0604020202020204" charset="0"/>
                      </a:endParaRPr>
                    </a:p>
                  </a:txBody>
                  <a:tcPr marL="91425" marR="91425" marT="91425" marB="91425">
                    <a:lnL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3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solidFill>
                            <a:schemeClr val="lt2"/>
                          </a:solidFill>
                          <a:latin typeface="Rajdhani" panose="020B0604020202020204" charset="0"/>
                          <a:ea typeface="Rajdhani"/>
                          <a:cs typeface="Rajdhani" panose="020B0604020202020204" charset="0"/>
                          <a:sym typeface="Rajdhani"/>
                        </a:rPr>
                        <a:t>Transfer Model 2, RGB Images</a:t>
                      </a:r>
                      <a:endParaRPr sz="1600" dirty="0">
                        <a:latin typeface="Rajdhani" panose="020B0604020202020204" charset="0"/>
                        <a:cs typeface="Rajdhani" panose="020B0604020202020204" charset="0"/>
                      </a:endParaRPr>
                    </a:p>
                  </a:txBody>
                  <a:tcPr marL="91425" marR="91425" marT="91425" marB="91425">
                    <a:lnL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372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074985"/>
                  </a:ext>
                </a:extLst>
              </a:tr>
              <a:tr h="28730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1" dirty="0" err="1">
                          <a:solidFill>
                            <a:schemeClr val="lt2"/>
                          </a:solidFill>
                          <a:latin typeface="Rajdhani" panose="020B0604020202020204" charset="0"/>
                          <a:cs typeface="Rajdhani" panose="020B0604020202020204" charset="0"/>
                          <a:sym typeface="Rajdhani"/>
                        </a:rPr>
                        <a:t>EfficientNet</a:t>
                      </a:r>
                      <a:endParaRPr lang="en-US" sz="1600" dirty="0">
                        <a:latin typeface="Rajdhani" panose="020B0604020202020204" charset="0"/>
                        <a:cs typeface="Rajdhani" panose="020B0604020202020204" charset="0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3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solidFill>
                            <a:schemeClr val="lt2"/>
                          </a:solidFill>
                          <a:latin typeface="Rajdhani" panose="020B0604020202020204" charset="0"/>
                          <a:cs typeface="Rajdhani" panose="020B0604020202020204" charset="0"/>
                          <a:sym typeface="Rajdhani"/>
                        </a:rPr>
                        <a:t>16 : 13 Conv2d</a:t>
                      </a:r>
                      <a:endParaRPr sz="1600" dirty="0">
                        <a:latin typeface="Rajdhani" panose="020B0604020202020204" charset="0"/>
                        <a:cs typeface="Rajdhani" panose="020B0604020202020204" charset="0"/>
                      </a:endParaRPr>
                    </a:p>
                  </a:txBody>
                  <a:tcPr marL="91425" marR="91425" marT="91425" marB="91425">
                    <a:lnL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3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solidFill>
                            <a:schemeClr val="tx2"/>
                          </a:solidFill>
                          <a:latin typeface="Rajdhani" panose="020B0604020202020204" charset="0"/>
                          <a:cs typeface="Rajdhani" panose="020B0604020202020204" charset="0"/>
                        </a:rPr>
                        <a:t>8,769,374</a:t>
                      </a:r>
                      <a:endParaRPr sz="1600" b="1" dirty="0">
                        <a:solidFill>
                          <a:schemeClr val="tx2"/>
                        </a:solidFill>
                        <a:latin typeface="Rajdhani" panose="020B0604020202020204" charset="0"/>
                        <a:cs typeface="Rajdhani" panose="020B0604020202020204" charset="0"/>
                      </a:endParaRPr>
                    </a:p>
                  </a:txBody>
                  <a:tcPr marL="91425" marR="91425" marT="91425" marB="91425">
                    <a:lnL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3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solidFill>
                            <a:schemeClr val="lt2"/>
                          </a:solidFill>
                          <a:latin typeface="Rajdhani" panose="020B0604020202020204" charset="0"/>
                          <a:ea typeface="Rajdhani"/>
                          <a:cs typeface="Rajdhani" panose="020B0604020202020204" charset="0"/>
                          <a:sym typeface="Rajdhani"/>
                        </a:rPr>
                        <a:t>Transfer Model 3, RGB Images</a:t>
                      </a:r>
                      <a:endParaRPr sz="1600" dirty="0">
                        <a:latin typeface="Rajdhani" panose="020B0604020202020204" charset="0"/>
                        <a:cs typeface="Rajdhani" panose="020B0604020202020204" charset="0"/>
                      </a:endParaRPr>
                    </a:p>
                  </a:txBody>
                  <a:tcPr marL="91425" marR="91425" marT="91425" marB="91425">
                    <a:lnL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372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3245270"/>
                  </a:ext>
                </a:extLst>
              </a:tr>
              <a:tr h="28730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1" dirty="0">
                          <a:solidFill>
                            <a:schemeClr val="lt2"/>
                          </a:solidFill>
                          <a:latin typeface="Rajdhani" panose="020B0604020202020204" charset="0"/>
                          <a:cs typeface="Rajdhani" panose="020B0604020202020204" charset="0"/>
                          <a:sym typeface="Rajdhani"/>
                        </a:rPr>
                        <a:t>Milestone 1</a:t>
                      </a:r>
                      <a:endParaRPr lang="en-US" sz="1600" dirty="0">
                        <a:latin typeface="Rajdhani" panose="020B0604020202020204" charset="0"/>
                        <a:cs typeface="Rajdhani" panose="020B0604020202020204" charset="0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3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solidFill>
                            <a:schemeClr val="lt2"/>
                          </a:solidFill>
                          <a:latin typeface="Rajdhani" panose="020B0604020202020204" charset="0"/>
                          <a:cs typeface="Rajdhani" panose="020B0604020202020204" charset="0"/>
                          <a:sym typeface="Rajdhani"/>
                        </a:rPr>
                        <a:t>7 : 4 Conv2d</a:t>
                      </a:r>
                      <a:endParaRPr sz="1600" dirty="0">
                        <a:latin typeface="Rajdhani" panose="020B0604020202020204" charset="0"/>
                        <a:cs typeface="Rajdhani" panose="020B0604020202020204" charset="0"/>
                      </a:endParaRPr>
                    </a:p>
                  </a:txBody>
                  <a:tcPr marL="91425" marR="91425" marT="91425" marB="91425">
                    <a:lnL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3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solidFill>
                            <a:schemeClr val="tx2"/>
                          </a:solidFill>
                          <a:latin typeface="Rajdhani" panose="020B0604020202020204" charset="0"/>
                          <a:cs typeface="Rajdhani" panose="020B0604020202020204" charset="0"/>
                        </a:rPr>
                        <a:t>1,592,324</a:t>
                      </a:r>
                      <a:endParaRPr sz="1600" b="1" dirty="0">
                        <a:solidFill>
                          <a:schemeClr val="tx2"/>
                        </a:solidFill>
                        <a:latin typeface="Rajdhani" panose="020B0604020202020204" charset="0"/>
                        <a:cs typeface="Rajdhani" panose="020B0604020202020204" charset="0"/>
                      </a:endParaRPr>
                    </a:p>
                  </a:txBody>
                  <a:tcPr marL="91425" marR="91425" marT="91425" marB="91425">
                    <a:lnL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3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1" dirty="0">
                          <a:solidFill>
                            <a:schemeClr val="lt2"/>
                          </a:solidFill>
                          <a:latin typeface="Rajdhani" panose="020B0604020202020204" charset="0"/>
                          <a:ea typeface="Rajdhani"/>
                          <a:cs typeface="Rajdhani" panose="020B0604020202020204" charset="0"/>
                          <a:sym typeface="Rajdhani"/>
                        </a:rPr>
                        <a:t>Kernel Size 3 &amp; 2, Conv2D added</a:t>
                      </a:r>
                      <a:endParaRPr lang="en-US" sz="1600" dirty="0">
                        <a:latin typeface="Rajdhani" panose="020B0604020202020204" charset="0"/>
                        <a:cs typeface="Rajdhani" panose="020B0604020202020204" charset="0"/>
                      </a:endParaRPr>
                    </a:p>
                  </a:txBody>
                  <a:tcPr marL="91425" marR="91425" marT="91425" marB="91425">
                    <a:lnL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372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340286"/>
                  </a:ext>
                </a:extLst>
              </a:tr>
              <a:tr h="28730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1" dirty="0" err="1">
                          <a:solidFill>
                            <a:schemeClr val="lt2"/>
                          </a:solidFill>
                          <a:latin typeface="Rajdhani" panose="020B0604020202020204" charset="0"/>
                          <a:cs typeface="Rajdhani" panose="020B0604020202020204" charset="0"/>
                          <a:sym typeface="Rajdhani"/>
                        </a:rPr>
                        <a:t>CapStone</a:t>
                      </a:r>
                      <a:endParaRPr lang="en-US" sz="1600" dirty="0">
                        <a:latin typeface="Rajdhani" panose="020B0604020202020204" charset="0"/>
                        <a:cs typeface="Rajdhani" panose="020B0604020202020204" charset="0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3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solidFill>
                            <a:schemeClr val="lt2"/>
                          </a:solidFill>
                          <a:latin typeface="Rajdhani" panose="020B0604020202020204" charset="0"/>
                          <a:cs typeface="Rajdhani" panose="020B0604020202020204" charset="0"/>
                          <a:sym typeface="Rajdhani"/>
                        </a:rPr>
                        <a:t>8 : 5 Conv2d</a:t>
                      </a:r>
                      <a:endParaRPr sz="1600" dirty="0">
                        <a:latin typeface="Rajdhani" panose="020B0604020202020204" charset="0"/>
                        <a:cs typeface="Rajdhani" panose="020B0604020202020204" charset="0"/>
                      </a:endParaRPr>
                    </a:p>
                  </a:txBody>
                  <a:tcPr marL="91425" marR="91425" marT="91425" marB="91425">
                    <a:lnL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3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solidFill>
                            <a:schemeClr val="tx2"/>
                          </a:solidFill>
                          <a:latin typeface="Rajdhani" panose="020B0604020202020204" charset="0"/>
                          <a:cs typeface="Rajdhani" panose="020B0604020202020204" charset="0"/>
                        </a:rPr>
                        <a:t>2,973,700</a:t>
                      </a:r>
                      <a:endParaRPr sz="1600" b="1" dirty="0">
                        <a:solidFill>
                          <a:schemeClr val="tx2"/>
                        </a:solidFill>
                        <a:latin typeface="Rajdhani" panose="020B0604020202020204" charset="0"/>
                        <a:cs typeface="Rajdhani" panose="020B0604020202020204" charset="0"/>
                      </a:endParaRPr>
                    </a:p>
                  </a:txBody>
                  <a:tcPr marL="91425" marR="91425" marT="91425" marB="91425">
                    <a:lnL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3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1" dirty="0">
                          <a:solidFill>
                            <a:schemeClr val="lt2"/>
                          </a:solidFill>
                          <a:latin typeface="Rajdhani" panose="020B0604020202020204" charset="0"/>
                          <a:ea typeface="Rajdhani"/>
                          <a:cs typeface="Rajdhani" panose="020B0604020202020204" charset="0"/>
                          <a:sym typeface="Rajdhani"/>
                        </a:rPr>
                        <a:t>Conv2D Layer Added</a:t>
                      </a:r>
                      <a:endParaRPr lang="en-US" sz="1600" dirty="0">
                        <a:latin typeface="Rajdhani" panose="020B0604020202020204" charset="0"/>
                        <a:cs typeface="Rajdhani" panose="020B0604020202020204" charset="0"/>
                      </a:endParaRPr>
                    </a:p>
                  </a:txBody>
                  <a:tcPr marL="91425" marR="91425" marT="91425" marB="91425">
                    <a:lnL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372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02954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084638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22"/>
          <p:cNvSpPr txBox="1">
            <a:spLocks noGrp="1"/>
          </p:cNvSpPr>
          <p:nvPr>
            <p:ph type="title"/>
          </p:nvPr>
        </p:nvSpPr>
        <p:spPr>
          <a:xfrm>
            <a:off x="7201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ajdhani" panose="020B0604020202020204" charset="0"/>
                <a:cs typeface="Rajdhani" panose="020B0604020202020204" charset="0"/>
              </a:rPr>
              <a:t>DATASET LOADERS</a:t>
            </a:r>
            <a:endParaRPr dirty="0">
              <a:latin typeface="Rajdhani" panose="020B0604020202020204" charset="0"/>
              <a:cs typeface="Rajdhani" panose="020B0604020202020204" charset="0"/>
            </a:endParaRPr>
          </a:p>
        </p:txBody>
      </p:sp>
      <p:sp>
        <p:nvSpPr>
          <p:cNvPr id="295" name="Google Shape;295;p22"/>
          <p:cNvSpPr txBox="1"/>
          <p:nvPr/>
        </p:nvSpPr>
        <p:spPr>
          <a:xfrm>
            <a:off x="621950" y="1155079"/>
            <a:ext cx="29775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lt2"/>
                </a:solidFill>
                <a:latin typeface="Rajdhani" panose="020B0604020202020204" charset="0"/>
                <a:ea typeface="Rajdhani"/>
                <a:cs typeface="Rajdhani" panose="020B0604020202020204" charset="0"/>
                <a:sym typeface="Rajdhani"/>
              </a:rPr>
              <a:t>TENSORFLOW TOOLS</a:t>
            </a:r>
            <a:endParaRPr sz="2400" b="1" dirty="0">
              <a:solidFill>
                <a:schemeClr val="lt2"/>
              </a:solidFill>
              <a:latin typeface="Rajdhani" panose="020B0604020202020204" charset="0"/>
              <a:ea typeface="Rajdhani"/>
              <a:cs typeface="Rajdhani" panose="020B0604020202020204" charset="0"/>
              <a:sym typeface="Rajdhani"/>
            </a:endParaRPr>
          </a:p>
        </p:txBody>
      </p:sp>
      <p:grpSp>
        <p:nvGrpSpPr>
          <p:cNvPr id="313" name="Google Shape;313;p22"/>
          <p:cNvGrpSpPr/>
          <p:nvPr/>
        </p:nvGrpSpPr>
        <p:grpSpPr>
          <a:xfrm>
            <a:off x="785962" y="3592160"/>
            <a:ext cx="320369" cy="245580"/>
            <a:chOff x="2567841" y="1994124"/>
            <a:chExt cx="399812" cy="306477"/>
          </a:xfrm>
        </p:grpSpPr>
        <p:sp>
          <p:nvSpPr>
            <p:cNvPr id="314" name="Google Shape;314;p22"/>
            <p:cNvSpPr/>
            <p:nvPr/>
          </p:nvSpPr>
          <p:spPr>
            <a:xfrm>
              <a:off x="2567841" y="1994124"/>
              <a:ext cx="399812" cy="306477"/>
            </a:xfrm>
            <a:custGeom>
              <a:avLst/>
              <a:gdLst/>
              <a:ahLst/>
              <a:cxnLst/>
              <a:rect l="l" t="t" r="r" b="b"/>
              <a:pathLst>
                <a:path w="12551" h="9621" extrusionOk="0">
                  <a:moveTo>
                    <a:pt x="11157" y="346"/>
                  </a:moveTo>
                  <a:lnTo>
                    <a:pt x="11157" y="6584"/>
                  </a:lnTo>
                  <a:lnTo>
                    <a:pt x="1334" y="6584"/>
                  </a:lnTo>
                  <a:lnTo>
                    <a:pt x="1334" y="346"/>
                  </a:lnTo>
                  <a:close/>
                  <a:moveTo>
                    <a:pt x="7442" y="7930"/>
                  </a:moveTo>
                  <a:lnTo>
                    <a:pt x="7621" y="8561"/>
                  </a:lnTo>
                  <a:lnTo>
                    <a:pt x="4859" y="8561"/>
                  </a:lnTo>
                  <a:lnTo>
                    <a:pt x="5037" y="7930"/>
                  </a:lnTo>
                  <a:close/>
                  <a:moveTo>
                    <a:pt x="11217" y="6954"/>
                  </a:moveTo>
                  <a:lnTo>
                    <a:pt x="12038" y="8561"/>
                  </a:lnTo>
                  <a:lnTo>
                    <a:pt x="7990" y="8561"/>
                  </a:lnTo>
                  <a:lnTo>
                    <a:pt x="7776" y="7835"/>
                  </a:lnTo>
                  <a:cubicBezTo>
                    <a:pt x="7740" y="7680"/>
                    <a:pt x="7597" y="7573"/>
                    <a:pt x="7454" y="7573"/>
                  </a:cubicBezTo>
                  <a:lnTo>
                    <a:pt x="5013" y="7573"/>
                  </a:lnTo>
                  <a:cubicBezTo>
                    <a:pt x="4859" y="7573"/>
                    <a:pt x="4716" y="7680"/>
                    <a:pt x="4680" y="7835"/>
                  </a:cubicBezTo>
                  <a:lnTo>
                    <a:pt x="4478" y="8561"/>
                  </a:lnTo>
                  <a:lnTo>
                    <a:pt x="430" y="8561"/>
                  </a:lnTo>
                  <a:lnTo>
                    <a:pt x="1263" y="6954"/>
                  </a:lnTo>
                  <a:close/>
                  <a:moveTo>
                    <a:pt x="12157" y="8930"/>
                  </a:moveTo>
                  <a:lnTo>
                    <a:pt x="12157" y="9216"/>
                  </a:lnTo>
                  <a:lnTo>
                    <a:pt x="12169" y="9216"/>
                  </a:lnTo>
                  <a:cubicBezTo>
                    <a:pt x="12169" y="9239"/>
                    <a:pt x="12145" y="9275"/>
                    <a:pt x="12110" y="9275"/>
                  </a:cubicBezTo>
                  <a:lnTo>
                    <a:pt x="382" y="9275"/>
                  </a:lnTo>
                  <a:cubicBezTo>
                    <a:pt x="346" y="9275"/>
                    <a:pt x="322" y="9239"/>
                    <a:pt x="322" y="9216"/>
                  </a:cubicBezTo>
                  <a:lnTo>
                    <a:pt x="322" y="8930"/>
                  </a:lnTo>
                  <a:close/>
                  <a:moveTo>
                    <a:pt x="1334" y="0"/>
                  </a:moveTo>
                  <a:cubicBezTo>
                    <a:pt x="1144" y="0"/>
                    <a:pt x="977" y="167"/>
                    <a:pt x="977" y="357"/>
                  </a:cubicBezTo>
                  <a:lnTo>
                    <a:pt x="977" y="6739"/>
                  </a:lnTo>
                  <a:lnTo>
                    <a:pt x="1" y="8680"/>
                  </a:lnTo>
                  <a:lnTo>
                    <a:pt x="1" y="8692"/>
                  </a:lnTo>
                  <a:lnTo>
                    <a:pt x="1" y="8704"/>
                  </a:lnTo>
                  <a:lnTo>
                    <a:pt x="1" y="8728"/>
                  </a:lnTo>
                  <a:lnTo>
                    <a:pt x="1" y="8739"/>
                  </a:lnTo>
                  <a:lnTo>
                    <a:pt x="1" y="9204"/>
                  </a:lnTo>
                  <a:cubicBezTo>
                    <a:pt x="1" y="9442"/>
                    <a:pt x="191" y="9620"/>
                    <a:pt x="406" y="9620"/>
                  </a:cubicBezTo>
                  <a:lnTo>
                    <a:pt x="12133" y="9620"/>
                  </a:lnTo>
                  <a:cubicBezTo>
                    <a:pt x="12371" y="9620"/>
                    <a:pt x="12550" y="9418"/>
                    <a:pt x="12550" y="9204"/>
                  </a:cubicBezTo>
                  <a:lnTo>
                    <a:pt x="12526" y="8739"/>
                  </a:lnTo>
                  <a:lnTo>
                    <a:pt x="12526" y="8704"/>
                  </a:lnTo>
                  <a:lnTo>
                    <a:pt x="12526" y="8692"/>
                  </a:lnTo>
                  <a:lnTo>
                    <a:pt x="12526" y="8680"/>
                  </a:lnTo>
                  <a:lnTo>
                    <a:pt x="11550" y="6739"/>
                  </a:lnTo>
                  <a:lnTo>
                    <a:pt x="11550" y="357"/>
                  </a:lnTo>
                  <a:cubicBezTo>
                    <a:pt x="11550" y="167"/>
                    <a:pt x="11383" y="0"/>
                    <a:pt x="111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ajdhani" panose="020B0604020202020204" charset="0"/>
                <a:cs typeface="Rajdhani" panose="020B0604020202020204" charset="0"/>
              </a:endParaRPr>
            </a:p>
          </p:txBody>
        </p:sp>
        <p:sp>
          <p:nvSpPr>
            <p:cNvPr id="315" name="Google Shape;315;p22"/>
            <p:cNvSpPr/>
            <p:nvPr/>
          </p:nvSpPr>
          <p:spPr>
            <a:xfrm>
              <a:off x="2623237" y="2113963"/>
              <a:ext cx="287523" cy="77025"/>
            </a:xfrm>
            <a:custGeom>
              <a:avLst/>
              <a:gdLst/>
              <a:ahLst/>
              <a:cxnLst/>
              <a:rect l="l" t="t" r="r" b="b"/>
              <a:pathLst>
                <a:path w="9026" h="2418" extrusionOk="0">
                  <a:moveTo>
                    <a:pt x="179" y="1"/>
                  </a:moveTo>
                  <a:cubicBezTo>
                    <a:pt x="72" y="1"/>
                    <a:pt x="0" y="96"/>
                    <a:pt x="0" y="179"/>
                  </a:cubicBezTo>
                  <a:lnTo>
                    <a:pt x="0" y="2132"/>
                  </a:lnTo>
                  <a:cubicBezTo>
                    <a:pt x="0" y="2299"/>
                    <a:pt x="131" y="2418"/>
                    <a:pt x="274" y="2418"/>
                  </a:cubicBezTo>
                  <a:lnTo>
                    <a:pt x="8727" y="2418"/>
                  </a:lnTo>
                  <a:cubicBezTo>
                    <a:pt x="8894" y="2418"/>
                    <a:pt x="9013" y="2287"/>
                    <a:pt x="9013" y="2132"/>
                  </a:cubicBezTo>
                  <a:lnTo>
                    <a:pt x="9013" y="179"/>
                  </a:lnTo>
                  <a:cubicBezTo>
                    <a:pt x="9025" y="96"/>
                    <a:pt x="8942" y="1"/>
                    <a:pt x="8835" y="1"/>
                  </a:cubicBezTo>
                  <a:cubicBezTo>
                    <a:pt x="8727" y="1"/>
                    <a:pt x="8656" y="96"/>
                    <a:pt x="8656" y="179"/>
                  </a:cubicBezTo>
                  <a:lnTo>
                    <a:pt x="8656" y="2049"/>
                  </a:lnTo>
                  <a:lnTo>
                    <a:pt x="357" y="2049"/>
                  </a:lnTo>
                  <a:lnTo>
                    <a:pt x="357" y="179"/>
                  </a:lnTo>
                  <a:cubicBezTo>
                    <a:pt x="357" y="84"/>
                    <a:pt x="262" y="1"/>
                    <a:pt x="1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ajdhani" panose="020B0604020202020204" charset="0"/>
                <a:cs typeface="Rajdhani" panose="020B0604020202020204" charset="0"/>
              </a:endParaRPr>
            </a:p>
          </p:txBody>
        </p:sp>
        <p:sp>
          <p:nvSpPr>
            <p:cNvPr id="316" name="Google Shape;316;p22"/>
            <p:cNvSpPr/>
            <p:nvPr/>
          </p:nvSpPr>
          <p:spPr>
            <a:xfrm>
              <a:off x="2623237" y="2017251"/>
              <a:ext cx="287523" cy="77025"/>
            </a:xfrm>
            <a:custGeom>
              <a:avLst/>
              <a:gdLst/>
              <a:ahLst/>
              <a:cxnLst/>
              <a:rect l="l" t="t" r="r" b="b"/>
              <a:pathLst>
                <a:path w="9026" h="2418" extrusionOk="0">
                  <a:moveTo>
                    <a:pt x="286" y="1"/>
                  </a:moveTo>
                  <a:cubicBezTo>
                    <a:pt x="119" y="1"/>
                    <a:pt x="0" y="143"/>
                    <a:pt x="0" y="286"/>
                  </a:cubicBezTo>
                  <a:lnTo>
                    <a:pt x="0" y="2239"/>
                  </a:lnTo>
                  <a:cubicBezTo>
                    <a:pt x="0" y="2346"/>
                    <a:pt x="84" y="2418"/>
                    <a:pt x="179" y="2418"/>
                  </a:cubicBezTo>
                  <a:cubicBezTo>
                    <a:pt x="286" y="2418"/>
                    <a:pt x="357" y="2322"/>
                    <a:pt x="357" y="2239"/>
                  </a:cubicBezTo>
                  <a:lnTo>
                    <a:pt x="357" y="382"/>
                  </a:lnTo>
                  <a:lnTo>
                    <a:pt x="8656" y="382"/>
                  </a:lnTo>
                  <a:lnTo>
                    <a:pt x="8656" y="2239"/>
                  </a:lnTo>
                  <a:cubicBezTo>
                    <a:pt x="8656" y="2346"/>
                    <a:pt x="8751" y="2418"/>
                    <a:pt x="8835" y="2418"/>
                  </a:cubicBezTo>
                  <a:cubicBezTo>
                    <a:pt x="8942" y="2418"/>
                    <a:pt x="9013" y="2322"/>
                    <a:pt x="9013" y="2239"/>
                  </a:cubicBezTo>
                  <a:lnTo>
                    <a:pt x="9013" y="286"/>
                  </a:lnTo>
                  <a:cubicBezTo>
                    <a:pt x="9025" y="143"/>
                    <a:pt x="8894" y="1"/>
                    <a:pt x="87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ajdhani" panose="020B0604020202020204" charset="0"/>
                <a:cs typeface="Rajdhani" panose="020B0604020202020204" charset="0"/>
              </a:endParaRPr>
            </a:p>
          </p:txBody>
        </p:sp>
      </p:grpSp>
      <p:sp>
        <p:nvSpPr>
          <p:cNvPr id="317" name="Google Shape;317;p22"/>
          <p:cNvSpPr/>
          <p:nvPr/>
        </p:nvSpPr>
        <p:spPr>
          <a:xfrm>
            <a:off x="8039587" y="2144580"/>
            <a:ext cx="320341" cy="261090"/>
          </a:xfrm>
          <a:custGeom>
            <a:avLst/>
            <a:gdLst/>
            <a:ahLst/>
            <a:cxnLst/>
            <a:rect l="l" t="t" r="r" b="b"/>
            <a:pathLst>
              <a:path w="11943" h="9734" extrusionOk="0">
                <a:moveTo>
                  <a:pt x="11585" y="2638"/>
                </a:moveTo>
                <a:lnTo>
                  <a:pt x="11585" y="3066"/>
                </a:lnTo>
                <a:lnTo>
                  <a:pt x="9121" y="4007"/>
                </a:lnTo>
                <a:lnTo>
                  <a:pt x="9121" y="3566"/>
                </a:lnTo>
                <a:lnTo>
                  <a:pt x="11585" y="2638"/>
                </a:lnTo>
                <a:close/>
                <a:moveTo>
                  <a:pt x="370" y="2638"/>
                </a:moveTo>
                <a:lnTo>
                  <a:pt x="5787" y="4697"/>
                </a:lnTo>
                <a:lnTo>
                  <a:pt x="5787" y="5138"/>
                </a:lnTo>
                <a:lnTo>
                  <a:pt x="370" y="3066"/>
                </a:lnTo>
                <a:lnTo>
                  <a:pt x="370" y="2638"/>
                </a:lnTo>
                <a:close/>
                <a:moveTo>
                  <a:pt x="8764" y="3709"/>
                </a:moveTo>
                <a:lnTo>
                  <a:pt x="8764" y="4138"/>
                </a:lnTo>
                <a:lnTo>
                  <a:pt x="6144" y="5138"/>
                </a:lnTo>
                <a:lnTo>
                  <a:pt x="6144" y="4697"/>
                </a:lnTo>
                <a:lnTo>
                  <a:pt x="8764" y="3709"/>
                </a:lnTo>
                <a:close/>
                <a:moveTo>
                  <a:pt x="9657" y="4162"/>
                </a:moveTo>
                <a:lnTo>
                  <a:pt x="9657" y="6745"/>
                </a:lnTo>
                <a:cubicBezTo>
                  <a:pt x="9478" y="6876"/>
                  <a:pt x="9299" y="6995"/>
                  <a:pt x="9121" y="7114"/>
                </a:cubicBezTo>
                <a:lnTo>
                  <a:pt x="9121" y="4376"/>
                </a:lnTo>
                <a:lnTo>
                  <a:pt x="9657" y="4162"/>
                </a:lnTo>
                <a:close/>
                <a:moveTo>
                  <a:pt x="8961" y="8757"/>
                </a:moveTo>
                <a:cubicBezTo>
                  <a:pt x="9131" y="8757"/>
                  <a:pt x="9264" y="8907"/>
                  <a:pt x="9264" y="9079"/>
                </a:cubicBezTo>
                <a:cubicBezTo>
                  <a:pt x="9264" y="9258"/>
                  <a:pt x="9109" y="9389"/>
                  <a:pt x="8942" y="9389"/>
                </a:cubicBezTo>
                <a:cubicBezTo>
                  <a:pt x="8764" y="9389"/>
                  <a:pt x="8633" y="9246"/>
                  <a:pt x="8633" y="9079"/>
                </a:cubicBezTo>
                <a:cubicBezTo>
                  <a:pt x="8633" y="8900"/>
                  <a:pt x="8787" y="8757"/>
                  <a:pt x="8942" y="8757"/>
                </a:cubicBezTo>
                <a:cubicBezTo>
                  <a:pt x="8949" y="8757"/>
                  <a:pt x="8955" y="8757"/>
                  <a:pt x="8961" y="8757"/>
                </a:cubicBezTo>
                <a:close/>
                <a:moveTo>
                  <a:pt x="5949" y="0"/>
                </a:moveTo>
                <a:cubicBezTo>
                  <a:pt x="5930" y="0"/>
                  <a:pt x="5912" y="6"/>
                  <a:pt x="5894" y="18"/>
                </a:cubicBezTo>
                <a:lnTo>
                  <a:pt x="120" y="2221"/>
                </a:lnTo>
                <a:cubicBezTo>
                  <a:pt x="48" y="2245"/>
                  <a:pt x="1" y="2304"/>
                  <a:pt x="1" y="2376"/>
                </a:cubicBezTo>
                <a:lnTo>
                  <a:pt x="1" y="3185"/>
                </a:lnTo>
                <a:cubicBezTo>
                  <a:pt x="1" y="3257"/>
                  <a:pt x="48" y="3316"/>
                  <a:pt x="120" y="3352"/>
                </a:cubicBezTo>
                <a:lnTo>
                  <a:pt x="1917" y="4031"/>
                </a:lnTo>
                <a:lnTo>
                  <a:pt x="1917" y="4638"/>
                </a:lnTo>
                <a:cubicBezTo>
                  <a:pt x="1917" y="4745"/>
                  <a:pt x="2001" y="4817"/>
                  <a:pt x="2096" y="4817"/>
                </a:cubicBezTo>
                <a:cubicBezTo>
                  <a:pt x="2203" y="4817"/>
                  <a:pt x="2275" y="4745"/>
                  <a:pt x="2275" y="4638"/>
                </a:cubicBezTo>
                <a:lnTo>
                  <a:pt x="2275" y="4186"/>
                </a:lnTo>
                <a:lnTo>
                  <a:pt x="5894" y="5567"/>
                </a:lnTo>
                <a:cubicBezTo>
                  <a:pt x="5906" y="5579"/>
                  <a:pt x="5942" y="5579"/>
                  <a:pt x="5954" y="5579"/>
                </a:cubicBezTo>
                <a:cubicBezTo>
                  <a:pt x="5966" y="5579"/>
                  <a:pt x="6001" y="5579"/>
                  <a:pt x="6013" y="5567"/>
                </a:cubicBezTo>
                <a:lnTo>
                  <a:pt x="8740" y="4519"/>
                </a:lnTo>
                <a:lnTo>
                  <a:pt x="8740" y="7317"/>
                </a:lnTo>
                <a:cubicBezTo>
                  <a:pt x="7871" y="7769"/>
                  <a:pt x="6918" y="8007"/>
                  <a:pt x="5942" y="8007"/>
                </a:cubicBezTo>
                <a:cubicBezTo>
                  <a:pt x="4620" y="8007"/>
                  <a:pt x="3310" y="7555"/>
                  <a:pt x="2263" y="6745"/>
                </a:cubicBezTo>
                <a:lnTo>
                  <a:pt x="2263" y="5352"/>
                </a:lnTo>
                <a:cubicBezTo>
                  <a:pt x="2263" y="5257"/>
                  <a:pt x="2191" y="5174"/>
                  <a:pt x="2084" y="5174"/>
                </a:cubicBezTo>
                <a:cubicBezTo>
                  <a:pt x="1977" y="5174"/>
                  <a:pt x="1906" y="5257"/>
                  <a:pt x="1906" y="5352"/>
                </a:cubicBezTo>
                <a:lnTo>
                  <a:pt x="1906" y="6817"/>
                </a:lnTo>
                <a:cubicBezTo>
                  <a:pt x="1906" y="6876"/>
                  <a:pt x="1941" y="6924"/>
                  <a:pt x="1965" y="6948"/>
                </a:cubicBezTo>
                <a:cubicBezTo>
                  <a:pt x="3084" y="7841"/>
                  <a:pt x="4501" y="8353"/>
                  <a:pt x="5942" y="8353"/>
                </a:cubicBezTo>
                <a:cubicBezTo>
                  <a:pt x="6906" y="8353"/>
                  <a:pt x="7859" y="8126"/>
                  <a:pt x="8740" y="7698"/>
                </a:cubicBezTo>
                <a:lnTo>
                  <a:pt x="8740" y="8412"/>
                </a:lnTo>
                <a:cubicBezTo>
                  <a:pt x="8454" y="8484"/>
                  <a:pt x="8252" y="8746"/>
                  <a:pt x="8252" y="9067"/>
                </a:cubicBezTo>
                <a:cubicBezTo>
                  <a:pt x="8252" y="9436"/>
                  <a:pt x="8549" y="9734"/>
                  <a:pt x="8918" y="9734"/>
                </a:cubicBezTo>
                <a:cubicBezTo>
                  <a:pt x="9287" y="9734"/>
                  <a:pt x="9585" y="9436"/>
                  <a:pt x="9585" y="9067"/>
                </a:cubicBezTo>
                <a:cubicBezTo>
                  <a:pt x="9585" y="8746"/>
                  <a:pt x="9383" y="8496"/>
                  <a:pt x="9097" y="8412"/>
                </a:cubicBezTo>
                <a:lnTo>
                  <a:pt x="9097" y="7495"/>
                </a:lnTo>
                <a:cubicBezTo>
                  <a:pt x="9383" y="7341"/>
                  <a:pt x="9657" y="7138"/>
                  <a:pt x="9918" y="6936"/>
                </a:cubicBezTo>
                <a:cubicBezTo>
                  <a:pt x="9954" y="6900"/>
                  <a:pt x="9978" y="6841"/>
                  <a:pt x="9978" y="6805"/>
                </a:cubicBezTo>
                <a:lnTo>
                  <a:pt x="9978" y="4019"/>
                </a:lnTo>
                <a:lnTo>
                  <a:pt x="11776" y="3328"/>
                </a:lnTo>
                <a:cubicBezTo>
                  <a:pt x="11847" y="3304"/>
                  <a:pt x="11895" y="3245"/>
                  <a:pt x="11895" y="3173"/>
                </a:cubicBezTo>
                <a:lnTo>
                  <a:pt x="11895" y="2364"/>
                </a:lnTo>
                <a:cubicBezTo>
                  <a:pt x="11943" y="2304"/>
                  <a:pt x="11895" y="2245"/>
                  <a:pt x="11823" y="2221"/>
                </a:cubicBezTo>
                <a:lnTo>
                  <a:pt x="8049" y="792"/>
                </a:lnTo>
                <a:cubicBezTo>
                  <a:pt x="8030" y="784"/>
                  <a:pt x="8010" y="780"/>
                  <a:pt x="7989" y="780"/>
                </a:cubicBezTo>
                <a:cubicBezTo>
                  <a:pt x="7921" y="780"/>
                  <a:pt x="7853" y="823"/>
                  <a:pt x="7835" y="887"/>
                </a:cubicBezTo>
                <a:cubicBezTo>
                  <a:pt x="7799" y="983"/>
                  <a:pt x="7847" y="1090"/>
                  <a:pt x="7930" y="1114"/>
                </a:cubicBezTo>
                <a:lnTo>
                  <a:pt x="11264" y="2376"/>
                </a:lnTo>
                <a:lnTo>
                  <a:pt x="8966" y="3257"/>
                </a:lnTo>
                <a:lnTo>
                  <a:pt x="6061" y="1947"/>
                </a:lnTo>
                <a:cubicBezTo>
                  <a:pt x="6035" y="1934"/>
                  <a:pt x="6010" y="1928"/>
                  <a:pt x="5985" y="1928"/>
                </a:cubicBezTo>
                <a:cubicBezTo>
                  <a:pt x="5918" y="1928"/>
                  <a:pt x="5858" y="1973"/>
                  <a:pt x="5823" y="2042"/>
                </a:cubicBezTo>
                <a:cubicBezTo>
                  <a:pt x="5775" y="2126"/>
                  <a:pt x="5823" y="2233"/>
                  <a:pt x="5906" y="2281"/>
                </a:cubicBezTo>
                <a:lnTo>
                  <a:pt x="8490" y="3435"/>
                </a:lnTo>
                <a:lnTo>
                  <a:pt x="5966" y="4388"/>
                </a:lnTo>
                <a:lnTo>
                  <a:pt x="691" y="2376"/>
                </a:lnTo>
                <a:lnTo>
                  <a:pt x="5966" y="376"/>
                </a:lnTo>
                <a:lnTo>
                  <a:pt x="7263" y="864"/>
                </a:lnTo>
                <a:cubicBezTo>
                  <a:pt x="7282" y="868"/>
                  <a:pt x="7301" y="871"/>
                  <a:pt x="7320" y="871"/>
                </a:cubicBezTo>
                <a:cubicBezTo>
                  <a:pt x="7394" y="871"/>
                  <a:pt x="7461" y="833"/>
                  <a:pt x="7490" y="757"/>
                </a:cubicBezTo>
                <a:cubicBezTo>
                  <a:pt x="7513" y="673"/>
                  <a:pt x="7478" y="566"/>
                  <a:pt x="7382" y="530"/>
                </a:cubicBezTo>
                <a:lnTo>
                  <a:pt x="6013" y="18"/>
                </a:lnTo>
                <a:cubicBezTo>
                  <a:pt x="5989" y="6"/>
                  <a:pt x="5969" y="0"/>
                  <a:pt x="594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ajdhani" panose="020B0604020202020204" charset="0"/>
              <a:cs typeface="Rajdhani" panose="020B0604020202020204" charset="0"/>
            </a:endParaRPr>
          </a:p>
        </p:txBody>
      </p:sp>
      <p:grpSp>
        <p:nvGrpSpPr>
          <p:cNvPr id="318" name="Google Shape;318;p22"/>
          <p:cNvGrpSpPr/>
          <p:nvPr/>
        </p:nvGrpSpPr>
        <p:grpSpPr>
          <a:xfrm>
            <a:off x="815166" y="2144569"/>
            <a:ext cx="261963" cy="261112"/>
            <a:chOff x="852385" y="1510916"/>
            <a:chExt cx="353145" cy="351998"/>
          </a:xfrm>
        </p:grpSpPr>
        <p:sp>
          <p:nvSpPr>
            <p:cNvPr id="319" name="Google Shape;319;p22"/>
            <p:cNvSpPr/>
            <p:nvPr/>
          </p:nvSpPr>
          <p:spPr>
            <a:xfrm>
              <a:off x="852385" y="1510916"/>
              <a:ext cx="353145" cy="187785"/>
            </a:xfrm>
            <a:custGeom>
              <a:avLst/>
              <a:gdLst/>
              <a:ahLst/>
              <a:cxnLst/>
              <a:rect l="l" t="t" r="r" b="b"/>
              <a:pathLst>
                <a:path w="11086" h="5895" extrusionOk="0">
                  <a:moveTo>
                    <a:pt x="6145" y="334"/>
                  </a:moveTo>
                  <a:lnTo>
                    <a:pt x="6145" y="703"/>
                  </a:lnTo>
                  <a:lnTo>
                    <a:pt x="4942" y="703"/>
                  </a:lnTo>
                  <a:lnTo>
                    <a:pt x="4942" y="334"/>
                  </a:lnTo>
                  <a:close/>
                  <a:moveTo>
                    <a:pt x="10764" y="1025"/>
                  </a:moveTo>
                  <a:lnTo>
                    <a:pt x="10764" y="1596"/>
                  </a:lnTo>
                  <a:lnTo>
                    <a:pt x="346" y="1596"/>
                  </a:lnTo>
                  <a:lnTo>
                    <a:pt x="346" y="1025"/>
                  </a:lnTo>
                  <a:close/>
                  <a:moveTo>
                    <a:pt x="4775" y="1"/>
                  </a:moveTo>
                  <a:cubicBezTo>
                    <a:pt x="4692" y="1"/>
                    <a:pt x="4621" y="84"/>
                    <a:pt x="4621" y="167"/>
                  </a:cubicBezTo>
                  <a:lnTo>
                    <a:pt x="4621" y="703"/>
                  </a:lnTo>
                  <a:lnTo>
                    <a:pt x="168" y="703"/>
                  </a:lnTo>
                  <a:cubicBezTo>
                    <a:pt x="72" y="703"/>
                    <a:pt x="1" y="775"/>
                    <a:pt x="1" y="870"/>
                  </a:cubicBezTo>
                  <a:lnTo>
                    <a:pt x="1" y="1751"/>
                  </a:lnTo>
                  <a:cubicBezTo>
                    <a:pt x="1" y="1834"/>
                    <a:pt x="72" y="1906"/>
                    <a:pt x="168" y="1906"/>
                  </a:cubicBezTo>
                  <a:lnTo>
                    <a:pt x="656" y="1906"/>
                  </a:lnTo>
                  <a:lnTo>
                    <a:pt x="656" y="2620"/>
                  </a:lnTo>
                  <a:cubicBezTo>
                    <a:pt x="656" y="2715"/>
                    <a:pt x="727" y="2787"/>
                    <a:pt x="822" y="2787"/>
                  </a:cubicBezTo>
                  <a:cubicBezTo>
                    <a:pt x="906" y="2787"/>
                    <a:pt x="989" y="2715"/>
                    <a:pt x="989" y="2620"/>
                  </a:cubicBezTo>
                  <a:lnTo>
                    <a:pt x="989" y="1906"/>
                  </a:lnTo>
                  <a:lnTo>
                    <a:pt x="10109" y="1906"/>
                  </a:lnTo>
                  <a:lnTo>
                    <a:pt x="10109" y="5740"/>
                  </a:lnTo>
                  <a:cubicBezTo>
                    <a:pt x="10109" y="5823"/>
                    <a:pt x="10181" y="5894"/>
                    <a:pt x="10276" y="5894"/>
                  </a:cubicBezTo>
                  <a:cubicBezTo>
                    <a:pt x="10359" y="5894"/>
                    <a:pt x="10431" y="5823"/>
                    <a:pt x="10431" y="5740"/>
                  </a:cubicBezTo>
                  <a:lnTo>
                    <a:pt x="10431" y="1918"/>
                  </a:lnTo>
                  <a:lnTo>
                    <a:pt x="10931" y="1918"/>
                  </a:lnTo>
                  <a:cubicBezTo>
                    <a:pt x="11014" y="1918"/>
                    <a:pt x="11086" y="1846"/>
                    <a:pt x="11086" y="1763"/>
                  </a:cubicBezTo>
                  <a:lnTo>
                    <a:pt x="11086" y="882"/>
                  </a:lnTo>
                  <a:cubicBezTo>
                    <a:pt x="11086" y="775"/>
                    <a:pt x="11014" y="703"/>
                    <a:pt x="10931" y="703"/>
                  </a:cubicBezTo>
                  <a:lnTo>
                    <a:pt x="6478" y="703"/>
                  </a:lnTo>
                  <a:lnTo>
                    <a:pt x="6478" y="167"/>
                  </a:lnTo>
                  <a:cubicBezTo>
                    <a:pt x="6478" y="84"/>
                    <a:pt x="6406" y="1"/>
                    <a:pt x="63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ajdhani" panose="020B0604020202020204" charset="0"/>
                <a:cs typeface="Rajdhani" panose="020B0604020202020204" charset="0"/>
              </a:endParaRPr>
            </a:p>
          </p:txBody>
        </p:sp>
        <p:sp>
          <p:nvSpPr>
            <p:cNvPr id="320" name="Google Shape;320;p22"/>
            <p:cNvSpPr/>
            <p:nvPr/>
          </p:nvSpPr>
          <p:spPr>
            <a:xfrm>
              <a:off x="852385" y="1609921"/>
              <a:ext cx="353145" cy="252992"/>
            </a:xfrm>
            <a:custGeom>
              <a:avLst/>
              <a:gdLst/>
              <a:ahLst/>
              <a:cxnLst/>
              <a:rect l="l" t="t" r="r" b="b"/>
              <a:pathLst>
                <a:path w="11086" h="7942" extrusionOk="0">
                  <a:moveTo>
                    <a:pt x="10764" y="4382"/>
                  </a:moveTo>
                  <a:lnTo>
                    <a:pt x="10764" y="4953"/>
                  </a:lnTo>
                  <a:lnTo>
                    <a:pt x="346" y="4953"/>
                  </a:lnTo>
                  <a:lnTo>
                    <a:pt x="346" y="4382"/>
                  </a:lnTo>
                  <a:close/>
                  <a:moveTo>
                    <a:pt x="6406" y="5275"/>
                  </a:moveTo>
                  <a:lnTo>
                    <a:pt x="6895" y="6168"/>
                  </a:lnTo>
                  <a:lnTo>
                    <a:pt x="4228" y="6168"/>
                  </a:lnTo>
                  <a:lnTo>
                    <a:pt x="4716" y="5275"/>
                  </a:lnTo>
                  <a:close/>
                  <a:moveTo>
                    <a:pt x="4335" y="5275"/>
                  </a:moveTo>
                  <a:lnTo>
                    <a:pt x="3049" y="7608"/>
                  </a:lnTo>
                  <a:lnTo>
                    <a:pt x="2573" y="7608"/>
                  </a:lnTo>
                  <a:lnTo>
                    <a:pt x="3859" y="5275"/>
                  </a:lnTo>
                  <a:close/>
                  <a:moveTo>
                    <a:pt x="7240" y="5275"/>
                  </a:moveTo>
                  <a:lnTo>
                    <a:pt x="8514" y="7608"/>
                  </a:lnTo>
                  <a:lnTo>
                    <a:pt x="8038" y="7608"/>
                  </a:lnTo>
                  <a:lnTo>
                    <a:pt x="6764" y="5275"/>
                  </a:lnTo>
                  <a:close/>
                  <a:moveTo>
                    <a:pt x="822" y="0"/>
                  </a:moveTo>
                  <a:cubicBezTo>
                    <a:pt x="727" y="0"/>
                    <a:pt x="656" y="84"/>
                    <a:pt x="656" y="167"/>
                  </a:cubicBezTo>
                  <a:lnTo>
                    <a:pt x="656" y="4072"/>
                  </a:lnTo>
                  <a:lnTo>
                    <a:pt x="168" y="4072"/>
                  </a:lnTo>
                  <a:cubicBezTo>
                    <a:pt x="72" y="4072"/>
                    <a:pt x="1" y="4144"/>
                    <a:pt x="1" y="4239"/>
                  </a:cubicBezTo>
                  <a:lnTo>
                    <a:pt x="1" y="5108"/>
                  </a:lnTo>
                  <a:cubicBezTo>
                    <a:pt x="1" y="5203"/>
                    <a:pt x="72" y="5275"/>
                    <a:pt x="168" y="5275"/>
                  </a:cubicBezTo>
                  <a:lnTo>
                    <a:pt x="3489" y="5275"/>
                  </a:lnTo>
                  <a:lnTo>
                    <a:pt x="2144" y="7704"/>
                  </a:lnTo>
                  <a:cubicBezTo>
                    <a:pt x="2120" y="7751"/>
                    <a:pt x="2120" y="7811"/>
                    <a:pt x="2144" y="7870"/>
                  </a:cubicBezTo>
                  <a:cubicBezTo>
                    <a:pt x="2180" y="7906"/>
                    <a:pt x="2239" y="7942"/>
                    <a:pt x="2275" y="7942"/>
                  </a:cubicBezTo>
                  <a:lnTo>
                    <a:pt x="3132" y="7942"/>
                  </a:lnTo>
                  <a:cubicBezTo>
                    <a:pt x="3192" y="7942"/>
                    <a:pt x="3251" y="7906"/>
                    <a:pt x="3275" y="7846"/>
                  </a:cubicBezTo>
                  <a:lnTo>
                    <a:pt x="3644" y="7168"/>
                  </a:lnTo>
                  <a:lnTo>
                    <a:pt x="4644" y="7168"/>
                  </a:lnTo>
                  <a:cubicBezTo>
                    <a:pt x="4728" y="7168"/>
                    <a:pt x="4811" y="7096"/>
                    <a:pt x="4811" y="7001"/>
                  </a:cubicBezTo>
                  <a:cubicBezTo>
                    <a:pt x="4811" y="6906"/>
                    <a:pt x="4728" y="6834"/>
                    <a:pt x="4644" y="6834"/>
                  </a:cubicBezTo>
                  <a:lnTo>
                    <a:pt x="3823" y="6834"/>
                  </a:lnTo>
                  <a:lnTo>
                    <a:pt x="4037" y="6465"/>
                  </a:lnTo>
                  <a:lnTo>
                    <a:pt x="7061" y="6465"/>
                  </a:lnTo>
                  <a:lnTo>
                    <a:pt x="7252" y="6834"/>
                  </a:lnTo>
                  <a:lnTo>
                    <a:pt x="5299" y="6834"/>
                  </a:lnTo>
                  <a:cubicBezTo>
                    <a:pt x="5216" y="6834"/>
                    <a:pt x="5133" y="6906"/>
                    <a:pt x="5133" y="7001"/>
                  </a:cubicBezTo>
                  <a:cubicBezTo>
                    <a:pt x="5133" y="7096"/>
                    <a:pt x="5216" y="7168"/>
                    <a:pt x="5299" y="7168"/>
                  </a:cubicBezTo>
                  <a:lnTo>
                    <a:pt x="7430" y="7168"/>
                  </a:lnTo>
                  <a:lnTo>
                    <a:pt x="7800" y="7846"/>
                  </a:lnTo>
                  <a:cubicBezTo>
                    <a:pt x="7835" y="7894"/>
                    <a:pt x="7895" y="7942"/>
                    <a:pt x="7954" y="7942"/>
                  </a:cubicBezTo>
                  <a:lnTo>
                    <a:pt x="8800" y="7942"/>
                  </a:lnTo>
                  <a:cubicBezTo>
                    <a:pt x="8859" y="7942"/>
                    <a:pt x="8907" y="7906"/>
                    <a:pt x="8931" y="7870"/>
                  </a:cubicBezTo>
                  <a:cubicBezTo>
                    <a:pt x="8966" y="7823"/>
                    <a:pt x="8966" y="7763"/>
                    <a:pt x="8931" y="7704"/>
                  </a:cubicBezTo>
                  <a:lnTo>
                    <a:pt x="7597" y="5275"/>
                  </a:lnTo>
                  <a:lnTo>
                    <a:pt x="10931" y="5275"/>
                  </a:lnTo>
                  <a:cubicBezTo>
                    <a:pt x="11014" y="5275"/>
                    <a:pt x="11086" y="5203"/>
                    <a:pt x="11086" y="5108"/>
                  </a:cubicBezTo>
                  <a:lnTo>
                    <a:pt x="11086" y="4239"/>
                  </a:lnTo>
                  <a:cubicBezTo>
                    <a:pt x="11086" y="4144"/>
                    <a:pt x="11014" y="4072"/>
                    <a:pt x="10931" y="4072"/>
                  </a:cubicBezTo>
                  <a:lnTo>
                    <a:pt x="10431" y="4072"/>
                  </a:lnTo>
                  <a:lnTo>
                    <a:pt x="10431" y="3263"/>
                  </a:lnTo>
                  <a:cubicBezTo>
                    <a:pt x="10431" y="3179"/>
                    <a:pt x="10359" y="3108"/>
                    <a:pt x="10276" y="3108"/>
                  </a:cubicBezTo>
                  <a:cubicBezTo>
                    <a:pt x="10181" y="3108"/>
                    <a:pt x="10109" y="3179"/>
                    <a:pt x="10109" y="3263"/>
                  </a:cubicBezTo>
                  <a:lnTo>
                    <a:pt x="10109" y="4072"/>
                  </a:lnTo>
                  <a:lnTo>
                    <a:pt x="989" y="4072"/>
                  </a:lnTo>
                  <a:lnTo>
                    <a:pt x="989" y="167"/>
                  </a:lnTo>
                  <a:cubicBezTo>
                    <a:pt x="989" y="84"/>
                    <a:pt x="906" y="0"/>
                    <a:pt x="8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ajdhani" panose="020B0604020202020204" charset="0"/>
                <a:cs typeface="Rajdhani" panose="020B0604020202020204" charset="0"/>
              </a:endParaRPr>
            </a:p>
          </p:txBody>
        </p:sp>
        <p:sp>
          <p:nvSpPr>
            <p:cNvPr id="321" name="Google Shape;321;p22"/>
            <p:cNvSpPr/>
            <p:nvPr/>
          </p:nvSpPr>
          <p:spPr>
            <a:xfrm>
              <a:off x="928264" y="1584501"/>
              <a:ext cx="198775" cy="140735"/>
            </a:xfrm>
            <a:custGeom>
              <a:avLst/>
              <a:gdLst/>
              <a:ahLst/>
              <a:cxnLst/>
              <a:rect l="l" t="t" r="r" b="b"/>
              <a:pathLst>
                <a:path w="6240" h="4418" extrusionOk="0">
                  <a:moveTo>
                    <a:pt x="5608" y="322"/>
                  </a:moveTo>
                  <a:cubicBezTo>
                    <a:pt x="5787" y="322"/>
                    <a:pt x="5929" y="465"/>
                    <a:pt x="5929" y="643"/>
                  </a:cubicBezTo>
                  <a:cubicBezTo>
                    <a:pt x="5929" y="798"/>
                    <a:pt x="5775" y="953"/>
                    <a:pt x="5608" y="953"/>
                  </a:cubicBezTo>
                  <a:cubicBezTo>
                    <a:pt x="5453" y="953"/>
                    <a:pt x="5298" y="822"/>
                    <a:pt x="5298" y="643"/>
                  </a:cubicBezTo>
                  <a:cubicBezTo>
                    <a:pt x="5298" y="477"/>
                    <a:pt x="5429" y="322"/>
                    <a:pt x="5608" y="322"/>
                  </a:cubicBezTo>
                  <a:close/>
                  <a:moveTo>
                    <a:pt x="2131" y="1334"/>
                  </a:moveTo>
                  <a:cubicBezTo>
                    <a:pt x="2310" y="1334"/>
                    <a:pt x="2441" y="1477"/>
                    <a:pt x="2441" y="1656"/>
                  </a:cubicBezTo>
                  <a:cubicBezTo>
                    <a:pt x="2441" y="1834"/>
                    <a:pt x="2310" y="1965"/>
                    <a:pt x="2131" y="1965"/>
                  </a:cubicBezTo>
                  <a:cubicBezTo>
                    <a:pt x="1965" y="1965"/>
                    <a:pt x="1822" y="1834"/>
                    <a:pt x="1822" y="1656"/>
                  </a:cubicBezTo>
                  <a:cubicBezTo>
                    <a:pt x="1822" y="1489"/>
                    <a:pt x="1953" y="1334"/>
                    <a:pt x="2131" y="1334"/>
                  </a:cubicBezTo>
                  <a:close/>
                  <a:moveTo>
                    <a:pt x="4036" y="2429"/>
                  </a:moveTo>
                  <a:cubicBezTo>
                    <a:pt x="4215" y="2429"/>
                    <a:pt x="4346" y="2560"/>
                    <a:pt x="4346" y="2739"/>
                  </a:cubicBezTo>
                  <a:cubicBezTo>
                    <a:pt x="4346" y="2918"/>
                    <a:pt x="4203" y="3049"/>
                    <a:pt x="4036" y="3049"/>
                  </a:cubicBezTo>
                  <a:cubicBezTo>
                    <a:pt x="3870" y="3049"/>
                    <a:pt x="3727" y="2918"/>
                    <a:pt x="3727" y="2739"/>
                  </a:cubicBezTo>
                  <a:cubicBezTo>
                    <a:pt x="3727" y="2572"/>
                    <a:pt x="3858" y="2429"/>
                    <a:pt x="4036" y="2429"/>
                  </a:cubicBezTo>
                  <a:close/>
                  <a:moveTo>
                    <a:pt x="595" y="3501"/>
                  </a:moveTo>
                  <a:cubicBezTo>
                    <a:pt x="774" y="3501"/>
                    <a:pt x="905" y="3632"/>
                    <a:pt x="905" y="3811"/>
                  </a:cubicBezTo>
                  <a:cubicBezTo>
                    <a:pt x="905" y="3989"/>
                    <a:pt x="762" y="4120"/>
                    <a:pt x="595" y="4120"/>
                  </a:cubicBezTo>
                  <a:cubicBezTo>
                    <a:pt x="429" y="4120"/>
                    <a:pt x="286" y="3989"/>
                    <a:pt x="286" y="3811"/>
                  </a:cubicBezTo>
                  <a:cubicBezTo>
                    <a:pt x="286" y="3644"/>
                    <a:pt x="417" y="3501"/>
                    <a:pt x="595" y="3501"/>
                  </a:cubicBezTo>
                  <a:close/>
                  <a:moveTo>
                    <a:pt x="5608" y="1"/>
                  </a:moveTo>
                  <a:cubicBezTo>
                    <a:pt x="5275" y="1"/>
                    <a:pt x="4989" y="286"/>
                    <a:pt x="4989" y="632"/>
                  </a:cubicBezTo>
                  <a:cubicBezTo>
                    <a:pt x="4989" y="786"/>
                    <a:pt x="5048" y="941"/>
                    <a:pt x="5156" y="1048"/>
                  </a:cubicBezTo>
                  <a:lnTo>
                    <a:pt x="4239" y="2132"/>
                  </a:lnTo>
                  <a:cubicBezTo>
                    <a:pt x="4179" y="2120"/>
                    <a:pt x="4108" y="2096"/>
                    <a:pt x="4048" y="2096"/>
                  </a:cubicBezTo>
                  <a:cubicBezTo>
                    <a:pt x="3858" y="2096"/>
                    <a:pt x="3679" y="2191"/>
                    <a:pt x="3560" y="2334"/>
                  </a:cubicBezTo>
                  <a:lnTo>
                    <a:pt x="2739" y="1882"/>
                  </a:lnTo>
                  <a:cubicBezTo>
                    <a:pt x="2774" y="1798"/>
                    <a:pt x="2786" y="1727"/>
                    <a:pt x="2786" y="1656"/>
                  </a:cubicBezTo>
                  <a:cubicBezTo>
                    <a:pt x="2786" y="1310"/>
                    <a:pt x="2500" y="1024"/>
                    <a:pt x="2155" y="1024"/>
                  </a:cubicBezTo>
                  <a:cubicBezTo>
                    <a:pt x="1822" y="1024"/>
                    <a:pt x="1536" y="1310"/>
                    <a:pt x="1536" y="1656"/>
                  </a:cubicBezTo>
                  <a:cubicBezTo>
                    <a:pt x="1536" y="1822"/>
                    <a:pt x="1596" y="1953"/>
                    <a:pt x="1703" y="2072"/>
                  </a:cubicBezTo>
                  <a:lnTo>
                    <a:pt x="834" y="3203"/>
                  </a:lnTo>
                  <a:cubicBezTo>
                    <a:pt x="774" y="3191"/>
                    <a:pt x="703" y="3168"/>
                    <a:pt x="631" y="3168"/>
                  </a:cubicBezTo>
                  <a:cubicBezTo>
                    <a:pt x="286" y="3168"/>
                    <a:pt x="0" y="3453"/>
                    <a:pt x="0" y="3799"/>
                  </a:cubicBezTo>
                  <a:cubicBezTo>
                    <a:pt x="0" y="4144"/>
                    <a:pt x="286" y="4418"/>
                    <a:pt x="631" y="4418"/>
                  </a:cubicBezTo>
                  <a:cubicBezTo>
                    <a:pt x="965" y="4418"/>
                    <a:pt x="1250" y="4144"/>
                    <a:pt x="1250" y="3799"/>
                  </a:cubicBezTo>
                  <a:cubicBezTo>
                    <a:pt x="1250" y="3632"/>
                    <a:pt x="1191" y="3501"/>
                    <a:pt x="1084" y="3382"/>
                  </a:cubicBezTo>
                  <a:lnTo>
                    <a:pt x="1953" y="2251"/>
                  </a:lnTo>
                  <a:cubicBezTo>
                    <a:pt x="2012" y="2263"/>
                    <a:pt x="2084" y="2275"/>
                    <a:pt x="2155" y="2275"/>
                  </a:cubicBezTo>
                  <a:cubicBezTo>
                    <a:pt x="2310" y="2275"/>
                    <a:pt x="2441" y="2215"/>
                    <a:pt x="2560" y="2144"/>
                  </a:cubicBezTo>
                  <a:lnTo>
                    <a:pt x="3441" y="2632"/>
                  </a:lnTo>
                  <a:cubicBezTo>
                    <a:pt x="3441" y="2668"/>
                    <a:pt x="3429" y="2691"/>
                    <a:pt x="3429" y="2739"/>
                  </a:cubicBezTo>
                  <a:cubicBezTo>
                    <a:pt x="3429" y="3084"/>
                    <a:pt x="3703" y="3370"/>
                    <a:pt x="4048" y="3370"/>
                  </a:cubicBezTo>
                  <a:cubicBezTo>
                    <a:pt x="4394" y="3370"/>
                    <a:pt x="4679" y="3084"/>
                    <a:pt x="4679" y="2739"/>
                  </a:cubicBezTo>
                  <a:cubicBezTo>
                    <a:pt x="4679" y="2572"/>
                    <a:pt x="4620" y="2429"/>
                    <a:pt x="4513" y="2322"/>
                  </a:cubicBezTo>
                  <a:lnTo>
                    <a:pt x="5418" y="1239"/>
                  </a:lnTo>
                  <a:cubicBezTo>
                    <a:pt x="5477" y="1251"/>
                    <a:pt x="5548" y="1263"/>
                    <a:pt x="5608" y="1263"/>
                  </a:cubicBezTo>
                  <a:cubicBezTo>
                    <a:pt x="5953" y="1263"/>
                    <a:pt x="6239" y="989"/>
                    <a:pt x="6239" y="643"/>
                  </a:cubicBezTo>
                  <a:cubicBezTo>
                    <a:pt x="6239" y="286"/>
                    <a:pt x="5953" y="1"/>
                    <a:pt x="56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ajdhani" panose="020B0604020202020204" charset="0"/>
                <a:cs typeface="Rajdhani" panose="020B0604020202020204" charset="0"/>
              </a:endParaRPr>
            </a:p>
          </p:txBody>
        </p:sp>
      </p:grpSp>
      <p:grpSp>
        <p:nvGrpSpPr>
          <p:cNvPr id="323" name="Google Shape;323;p22"/>
          <p:cNvGrpSpPr/>
          <p:nvPr/>
        </p:nvGrpSpPr>
        <p:grpSpPr>
          <a:xfrm>
            <a:off x="3745535" y="3521750"/>
            <a:ext cx="172079" cy="131908"/>
            <a:chOff x="2567841" y="1994124"/>
            <a:chExt cx="399812" cy="306477"/>
          </a:xfrm>
        </p:grpSpPr>
        <p:sp>
          <p:nvSpPr>
            <p:cNvPr id="324" name="Google Shape;324;p22"/>
            <p:cNvSpPr/>
            <p:nvPr/>
          </p:nvSpPr>
          <p:spPr>
            <a:xfrm>
              <a:off x="2567841" y="1994124"/>
              <a:ext cx="399812" cy="306477"/>
            </a:xfrm>
            <a:custGeom>
              <a:avLst/>
              <a:gdLst/>
              <a:ahLst/>
              <a:cxnLst/>
              <a:rect l="l" t="t" r="r" b="b"/>
              <a:pathLst>
                <a:path w="12551" h="9621" extrusionOk="0">
                  <a:moveTo>
                    <a:pt x="11157" y="346"/>
                  </a:moveTo>
                  <a:lnTo>
                    <a:pt x="11157" y="6584"/>
                  </a:lnTo>
                  <a:lnTo>
                    <a:pt x="1334" y="6584"/>
                  </a:lnTo>
                  <a:lnTo>
                    <a:pt x="1334" y="346"/>
                  </a:lnTo>
                  <a:close/>
                  <a:moveTo>
                    <a:pt x="7442" y="7930"/>
                  </a:moveTo>
                  <a:lnTo>
                    <a:pt x="7621" y="8561"/>
                  </a:lnTo>
                  <a:lnTo>
                    <a:pt x="4859" y="8561"/>
                  </a:lnTo>
                  <a:lnTo>
                    <a:pt x="5037" y="7930"/>
                  </a:lnTo>
                  <a:close/>
                  <a:moveTo>
                    <a:pt x="11217" y="6954"/>
                  </a:moveTo>
                  <a:lnTo>
                    <a:pt x="12038" y="8561"/>
                  </a:lnTo>
                  <a:lnTo>
                    <a:pt x="7990" y="8561"/>
                  </a:lnTo>
                  <a:lnTo>
                    <a:pt x="7776" y="7835"/>
                  </a:lnTo>
                  <a:cubicBezTo>
                    <a:pt x="7740" y="7680"/>
                    <a:pt x="7597" y="7573"/>
                    <a:pt x="7454" y="7573"/>
                  </a:cubicBezTo>
                  <a:lnTo>
                    <a:pt x="5013" y="7573"/>
                  </a:lnTo>
                  <a:cubicBezTo>
                    <a:pt x="4859" y="7573"/>
                    <a:pt x="4716" y="7680"/>
                    <a:pt x="4680" y="7835"/>
                  </a:cubicBezTo>
                  <a:lnTo>
                    <a:pt x="4478" y="8561"/>
                  </a:lnTo>
                  <a:lnTo>
                    <a:pt x="430" y="8561"/>
                  </a:lnTo>
                  <a:lnTo>
                    <a:pt x="1263" y="6954"/>
                  </a:lnTo>
                  <a:close/>
                  <a:moveTo>
                    <a:pt x="12157" y="8930"/>
                  </a:moveTo>
                  <a:lnTo>
                    <a:pt x="12157" y="9216"/>
                  </a:lnTo>
                  <a:lnTo>
                    <a:pt x="12169" y="9216"/>
                  </a:lnTo>
                  <a:cubicBezTo>
                    <a:pt x="12169" y="9239"/>
                    <a:pt x="12145" y="9275"/>
                    <a:pt x="12110" y="9275"/>
                  </a:cubicBezTo>
                  <a:lnTo>
                    <a:pt x="382" y="9275"/>
                  </a:lnTo>
                  <a:cubicBezTo>
                    <a:pt x="346" y="9275"/>
                    <a:pt x="322" y="9239"/>
                    <a:pt x="322" y="9216"/>
                  </a:cubicBezTo>
                  <a:lnTo>
                    <a:pt x="322" y="8930"/>
                  </a:lnTo>
                  <a:close/>
                  <a:moveTo>
                    <a:pt x="1334" y="0"/>
                  </a:moveTo>
                  <a:cubicBezTo>
                    <a:pt x="1144" y="0"/>
                    <a:pt x="977" y="167"/>
                    <a:pt x="977" y="357"/>
                  </a:cubicBezTo>
                  <a:lnTo>
                    <a:pt x="977" y="6739"/>
                  </a:lnTo>
                  <a:lnTo>
                    <a:pt x="1" y="8680"/>
                  </a:lnTo>
                  <a:lnTo>
                    <a:pt x="1" y="8692"/>
                  </a:lnTo>
                  <a:lnTo>
                    <a:pt x="1" y="8704"/>
                  </a:lnTo>
                  <a:lnTo>
                    <a:pt x="1" y="8728"/>
                  </a:lnTo>
                  <a:lnTo>
                    <a:pt x="1" y="8739"/>
                  </a:lnTo>
                  <a:lnTo>
                    <a:pt x="1" y="9204"/>
                  </a:lnTo>
                  <a:cubicBezTo>
                    <a:pt x="1" y="9442"/>
                    <a:pt x="191" y="9620"/>
                    <a:pt x="406" y="9620"/>
                  </a:cubicBezTo>
                  <a:lnTo>
                    <a:pt x="12133" y="9620"/>
                  </a:lnTo>
                  <a:cubicBezTo>
                    <a:pt x="12371" y="9620"/>
                    <a:pt x="12550" y="9418"/>
                    <a:pt x="12550" y="9204"/>
                  </a:cubicBezTo>
                  <a:lnTo>
                    <a:pt x="12526" y="8739"/>
                  </a:lnTo>
                  <a:lnTo>
                    <a:pt x="12526" y="8704"/>
                  </a:lnTo>
                  <a:lnTo>
                    <a:pt x="12526" y="8692"/>
                  </a:lnTo>
                  <a:lnTo>
                    <a:pt x="12526" y="8680"/>
                  </a:lnTo>
                  <a:lnTo>
                    <a:pt x="11550" y="6739"/>
                  </a:lnTo>
                  <a:lnTo>
                    <a:pt x="11550" y="357"/>
                  </a:lnTo>
                  <a:cubicBezTo>
                    <a:pt x="11550" y="167"/>
                    <a:pt x="11383" y="0"/>
                    <a:pt x="111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ajdhani" panose="020B0604020202020204" charset="0"/>
                <a:cs typeface="Rajdhani" panose="020B0604020202020204" charset="0"/>
              </a:endParaRPr>
            </a:p>
          </p:txBody>
        </p:sp>
        <p:sp>
          <p:nvSpPr>
            <p:cNvPr id="325" name="Google Shape;325;p22"/>
            <p:cNvSpPr/>
            <p:nvPr/>
          </p:nvSpPr>
          <p:spPr>
            <a:xfrm>
              <a:off x="2623237" y="2113963"/>
              <a:ext cx="287523" cy="77025"/>
            </a:xfrm>
            <a:custGeom>
              <a:avLst/>
              <a:gdLst/>
              <a:ahLst/>
              <a:cxnLst/>
              <a:rect l="l" t="t" r="r" b="b"/>
              <a:pathLst>
                <a:path w="9026" h="2418" extrusionOk="0">
                  <a:moveTo>
                    <a:pt x="179" y="1"/>
                  </a:moveTo>
                  <a:cubicBezTo>
                    <a:pt x="72" y="1"/>
                    <a:pt x="0" y="96"/>
                    <a:pt x="0" y="179"/>
                  </a:cubicBezTo>
                  <a:lnTo>
                    <a:pt x="0" y="2132"/>
                  </a:lnTo>
                  <a:cubicBezTo>
                    <a:pt x="0" y="2299"/>
                    <a:pt x="131" y="2418"/>
                    <a:pt x="274" y="2418"/>
                  </a:cubicBezTo>
                  <a:lnTo>
                    <a:pt x="8727" y="2418"/>
                  </a:lnTo>
                  <a:cubicBezTo>
                    <a:pt x="8894" y="2418"/>
                    <a:pt x="9013" y="2287"/>
                    <a:pt x="9013" y="2132"/>
                  </a:cubicBezTo>
                  <a:lnTo>
                    <a:pt x="9013" y="179"/>
                  </a:lnTo>
                  <a:cubicBezTo>
                    <a:pt x="9025" y="96"/>
                    <a:pt x="8942" y="1"/>
                    <a:pt x="8835" y="1"/>
                  </a:cubicBezTo>
                  <a:cubicBezTo>
                    <a:pt x="8727" y="1"/>
                    <a:pt x="8656" y="96"/>
                    <a:pt x="8656" y="179"/>
                  </a:cubicBezTo>
                  <a:lnTo>
                    <a:pt x="8656" y="2049"/>
                  </a:lnTo>
                  <a:lnTo>
                    <a:pt x="357" y="2049"/>
                  </a:lnTo>
                  <a:lnTo>
                    <a:pt x="357" y="179"/>
                  </a:lnTo>
                  <a:cubicBezTo>
                    <a:pt x="357" y="84"/>
                    <a:pt x="262" y="1"/>
                    <a:pt x="1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ajdhani" panose="020B0604020202020204" charset="0"/>
                <a:cs typeface="Rajdhani" panose="020B0604020202020204" charset="0"/>
              </a:endParaRPr>
            </a:p>
          </p:txBody>
        </p:sp>
        <p:sp>
          <p:nvSpPr>
            <p:cNvPr id="326" name="Google Shape;326;p22"/>
            <p:cNvSpPr/>
            <p:nvPr/>
          </p:nvSpPr>
          <p:spPr>
            <a:xfrm>
              <a:off x="2623237" y="2017251"/>
              <a:ext cx="287523" cy="77025"/>
            </a:xfrm>
            <a:custGeom>
              <a:avLst/>
              <a:gdLst/>
              <a:ahLst/>
              <a:cxnLst/>
              <a:rect l="l" t="t" r="r" b="b"/>
              <a:pathLst>
                <a:path w="9026" h="2418" extrusionOk="0">
                  <a:moveTo>
                    <a:pt x="286" y="1"/>
                  </a:moveTo>
                  <a:cubicBezTo>
                    <a:pt x="119" y="1"/>
                    <a:pt x="0" y="143"/>
                    <a:pt x="0" y="286"/>
                  </a:cubicBezTo>
                  <a:lnTo>
                    <a:pt x="0" y="2239"/>
                  </a:lnTo>
                  <a:cubicBezTo>
                    <a:pt x="0" y="2346"/>
                    <a:pt x="84" y="2418"/>
                    <a:pt x="179" y="2418"/>
                  </a:cubicBezTo>
                  <a:cubicBezTo>
                    <a:pt x="286" y="2418"/>
                    <a:pt x="357" y="2322"/>
                    <a:pt x="357" y="2239"/>
                  </a:cubicBezTo>
                  <a:lnTo>
                    <a:pt x="357" y="382"/>
                  </a:lnTo>
                  <a:lnTo>
                    <a:pt x="8656" y="382"/>
                  </a:lnTo>
                  <a:lnTo>
                    <a:pt x="8656" y="2239"/>
                  </a:lnTo>
                  <a:cubicBezTo>
                    <a:pt x="8656" y="2346"/>
                    <a:pt x="8751" y="2418"/>
                    <a:pt x="8835" y="2418"/>
                  </a:cubicBezTo>
                  <a:cubicBezTo>
                    <a:pt x="8942" y="2418"/>
                    <a:pt x="9013" y="2322"/>
                    <a:pt x="9013" y="2239"/>
                  </a:cubicBezTo>
                  <a:lnTo>
                    <a:pt x="9013" y="286"/>
                  </a:lnTo>
                  <a:cubicBezTo>
                    <a:pt x="9025" y="143"/>
                    <a:pt x="8894" y="1"/>
                    <a:pt x="87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ajdhani" panose="020B0604020202020204" charset="0"/>
                <a:cs typeface="Rajdhani" panose="020B0604020202020204" charset="0"/>
              </a:endParaRPr>
            </a:p>
          </p:txBody>
        </p:sp>
      </p:grpSp>
      <p:grpSp>
        <p:nvGrpSpPr>
          <p:cNvPr id="328" name="Google Shape;328;p22"/>
          <p:cNvGrpSpPr/>
          <p:nvPr/>
        </p:nvGrpSpPr>
        <p:grpSpPr>
          <a:xfrm>
            <a:off x="4335492" y="2582996"/>
            <a:ext cx="172181" cy="164721"/>
            <a:chOff x="3950316" y="3820307"/>
            <a:chExt cx="369805" cy="353782"/>
          </a:xfrm>
        </p:grpSpPr>
        <p:sp>
          <p:nvSpPr>
            <p:cNvPr id="329" name="Google Shape;329;p22"/>
            <p:cNvSpPr/>
            <p:nvPr/>
          </p:nvSpPr>
          <p:spPr>
            <a:xfrm>
              <a:off x="4040561" y="3880991"/>
              <a:ext cx="99802" cy="28383"/>
            </a:xfrm>
            <a:custGeom>
              <a:avLst/>
              <a:gdLst/>
              <a:ahLst/>
              <a:cxnLst/>
              <a:rect l="l" t="t" r="r" b="b"/>
              <a:pathLst>
                <a:path w="3133" h="891" extrusionOk="0">
                  <a:moveTo>
                    <a:pt x="1572" y="1"/>
                  </a:moveTo>
                  <a:cubicBezTo>
                    <a:pt x="1001" y="1"/>
                    <a:pt x="465" y="227"/>
                    <a:pt x="60" y="632"/>
                  </a:cubicBezTo>
                  <a:cubicBezTo>
                    <a:pt x="1" y="691"/>
                    <a:pt x="1" y="787"/>
                    <a:pt x="60" y="846"/>
                  </a:cubicBezTo>
                  <a:cubicBezTo>
                    <a:pt x="84" y="876"/>
                    <a:pt x="123" y="891"/>
                    <a:pt x="165" y="891"/>
                  </a:cubicBezTo>
                  <a:cubicBezTo>
                    <a:pt x="206" y="891"/>
                    <a:pt x="251" y="876"/>
                    <a:pt x="287" y="846"/>
                  </a:cubicBezTo>
                  <a:cubicBezTo>
                    <a:pt x="632" y="513"/>
                    <a:pt x="1072" y="310"/>
                    <a:pt x="1572" y="310"/>
                  </a:cubicBezTo>
                  <a:cubicBezTo>
                    <a:pt x="2061" y="310"/>
                    <a:pt x="2501" y="513"/>
                    <a:pt x="2846" y="846"/>
                  </a:cubicBezTo>
                  <a:cubicBezTo>
                    <a:pt x="2876" y="876"/>
                    <a:pt x="2918" y="891"/>
                    <a:pt x="2960" y="891"/>
                  </a:cubicBezTo>
                  <a:cubicBezTo>
                    <a:pt x="3001" y="891"/>
                    <a:pt x="3043" y="876"/>
                    <a:pt x="3073" y="846"/>
                  </a:cubicBezTo>
                  <a:cubicBezTo>
                    <a:pt x="3132" y="787"/>
                    <a:pt x="3132" y="691"/>
                    <a:pt x="3073" y="632"/>
                  </a:cubicBezTo>
                  <a:cubicBezTo>
                    <a:pt x="2668" y="227"/>
                    <a:pt x="2132" y="1"/>
                    <a:pt x="15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ajdhani" panose="020B0604020202020204" charset="0"/>
                <a:cs typeface="Rajdhani" panose="020B0604020202020204" charset="0"/>
              </a:endParaRPr>
            </a:p>
          </p:txBody>
        </p:sp>
        <p:sp>
          <p:nvSpPr>
            <p:cNvPr id="330" name="Google Shape;330;p22"/>
            <p:cNvSpPr/>
            <p:nvPr/>
          </p:nvSpPr>
          <p:spPr>
            <a:xfrm>
              <a:off x="3950316" y="3820307"/>
              <a:ext cx="369805" cy="353782"/>
            </a:xfrm>
            <a:custGeom>
              <a:avLst/>
              <a:gdLst/>
              <a:ahLst/>
              <a:cxnLst/>
              <a:rect l="l" t="t" r="r" b="b"/>
              <a:pathLst>
                <a:path w="11609" h="11106" extrusionOk="0">
                  <a:moveTo>
                    <a:pt x="7358" y="6728"/>
                  </a:moveTo>
                  <a:lnTo>
                    <a:pt x="7799" y="7156"/>
                  </a:lnTo>
                  <a:lnTo>
                    <a:pt x="7513" y="7442"/>
                  </a:lnTo>
                  <a:lnTo>
                    <a:pt x="7084" y="7014"/>
                  </a:lnTo>
                  <a:cubicBezTo>
                    <a:pt x="7180" y="6918"/>
                    <a:pt x="7275" y="6835"/>
                    <a:pt x="7358" y="6728"/>
                  </a:cubicBezTo>
                  <a:close/>
                  <a:moveTo>
                    <a:pt x="4395" y="358"/>
                  </a:moveTo>
                  <a:cubicBezTo>
                    <a:pt x="5337" y="358"/>
                    <a:pt x="6281" y="715"/>
                    <a:pt x="7001" y="1429"/>
                  </a:cubicBezTo>
                  <a:cubicBezTo>
                    <a:pt x="8370" y="2799"/>
                    <a:pt x="8430" y="4942"/>
                    <a:pt x="7239" y="6382"/>
                  </a:cubicBezTo>
                  <a:cubicBezTo>
                    <a:pt x="7096" y="6561"/>
                    <a:pt x="6930" y="6728"/>
                    <a:pt x="6763" y="6859"/>
                  </a:cubicBezTo>
                  <a:cubicBezTo>
                    <a:pt x="6075" y="7434"/>
                    <a:pt x="5230" y="7723"/>
                    <a:pt x="4386" y="7723"/>
                  </a:cubicBezTo>
                  <a:cubicBezTo>
                    <a:pt x="3448" y="7723"/>
                    <a:pt x="2513" y="7365"/>
                    <a:pt x="1798" y="6644"/>
                  </a:cubicBezTo>
                  <a:cubicBezTo>
                    <a:pt x="357" y="5192"/>
                    <a:pt x="357" y="2870"/>
                    <a:pt x="1798" y="1429"/>
                  </a:cubicBezTo>
                  <a:cubicBezTo>
                    <a:pt x="2512" y="715"/>
                    <a:pt x="3453" y="358"/>
                    <a:pt x="4395" y="358"/>
                  </a:cubicBezTo>
                  <a:close/>
                  <a:moveTo>
                    <a:pt x="8226" y="7228"/>
                  </a:moveTo>
                  <a:cubicBezTo>
                    <a:pt x="8260" y="7228"/>
                    <a:pt x="8293" y="7240"/>
                    <a:pt x="8311" y="7264"/>
                  </a:cubicBezTo>
                  <a:lnTo>
                    <a:pt x="8763" y="7668"/>
                  </a:lnTo>
                  <a:lnTo>
                    <a:pt x="8001" y="8430"/>
                  </a:lnTo>
                  <a:lnTo>
                    <a:pt x="7620" y="7966"/>
                  </a:lnTo>
                  <a:cubicBezTo>
                    <a:pt x="7573" y="7918"/>
                    <a:pt x="7573" y="7835"/>
                    <a:pt x="7620" y="7787"/>
                  </a:cubicBezTo>
                  <a:lnTo>
                    <a:pt x="8132" y="7264"/>
                  </a:lnTo>
                  <a:cubicBezTo>
                    <a:pt x="8156" y="7240"/>
                    <a:pt x="8192" y="7228"/>
                    <a:pt x="8226" y="7228"/>
                  </a:cubicBezTo>
                  <a:close/>
                  <a:moveTo>
                    <a:pt x="9013" y="7871"/>
                  </a:moveTo>
                  <a:lnTo>
                    <a:pt x="10871" y="9514"/>
                  </a:lnTo>
                  <a:cubicBezTo>
                    <a:pt x="11192" y="9800"/>
                    <a:pt x="11204" y="10276"/>
                    <a:pt x="10906" y="10573"/>
                  </a:cubicBezTo>
                  <a:cubicBezTo>
                    <a:pt x="10765" y="10715"/>
                    <a:pt x="10580" y="10784"/>
                    <a:pt x="10396" y="10784"/>
                  </a:cubicBezTo>
                  <a:cubicBezTo>
                    <a:pt x="10193" y="10784"/>
                    <a:pt x="9990" y="10700"/>
                    <a:pt x="9847" y="10538"/>
                  </a:cubicBezTo>
                  <a:lnTo>
                    <a:pt x="8227" y="8668"/>
                  </a:lnTo>
                  <a:lnTo>
                    <a:pt x="9013" y="7871"/>
                  </a:lnTo>
                  <a:close/>
                  <a:moveTo>
                    <a:pt x="4423" y="1"/>
                  </a:moveTo>
                  <a:cubicBezTo>
                    <a:pt x="3396" y="1"/>
                    <a:pt x="2370" y="394"/>
                    <a:pt x="1584" y="1179"/>
                  </a:cubicBezTo>
                  <a:cubicBezTo>
                    <a:pt x="0" y="2775"/>
                    <a:pt x="0" y="5299"/>
                    <a:pt x="1560" y="6883"/>
                  </a:cubicBezTo>
                  <a:cubicBezTo>
                    <a:pt x="2340" y="7663"/>
                    <a:pt x="3364" y="8052"/>
                    <a:pt x="4389" y="8052"/>
                  </a:cubicBezTo>
                  <a:cubicBezTo>
                    <a:pt x="5257" y="8052"/>
                    <a:pt x="6126" y="7773"/>
                    <a:pt x="6846" y="7216"/>
                  </a:cubicBezTo>
                  <a:lnTo>
                    <a:pt x="7323" y="7692"/>
                  </a:lnTo>
                  <a:cubicBezTo>
                    <a:pt x="7239" y="7859"/>
                    <a:pt x="7263" y="8049"/>
                    <a:pt x="7394" y="8180"/>
                  </a:cubicBezTo>
                  <a:lnTo>
                    <a:pt x="9644" y="10752"/>
                  </a:lnTo>
                  <a:cubicBezTo>
                    <a:pt x="9847" y="10986"/>
                    <a:pt x="10133" y="11105"/>
                    <a:pt x="10421" y="11105"/>
                  </a:cubicBezTo>
                  <a:cubicBezTo>
                    <a:pt x="10690" y="11105"/>
                    <a:pt x="10961" y="11001"/>
                    <a:pt x="11168" y="10788"/>
                  </a:cubicBezTo>
                  <a:cubicBezTo>
                    <a:pt x="11609" y="10359"/>
                    <a:pt x="11573" y="9657"/>
                    <a:pt x="11133" y="9264"/>
                  </a:cubicBezTo>
                  <a:lnTo>
                    <a:pt x="8573" y="7014"/>
                  </a:lnTo>
                  <a:cubicBezTo>
                    <a:pt x="8483" y="6939"/>
                    <a:pt x="8369" y="6897"/>
                    <a:pt x="8259" y="6897"/>
                  </a:cubicBezTo>
                  <a:cubicBezTo>
                    <a:pt x="8194" y="6897"/>
                    <a:pt x="8130" y="6911"/>
                    <a:pt x="8073" y="6942"/>
                  </a:cubicBezTo>
                  <a:lnTo>
                    <a:pt x="7596" y="6454"/>
                  </a:lnTo>
                  <a:cubicBezTo>
                    <a:pt x="8811" y="4894"/>
                    <a:pt x="8704" y="2632"/>
                    <a:pt x="7263" y="1179"/>
                  </a:cubicBezTo>
                  <a:cubicBezTo>
                    <a:pt x="6477" y="394"/>
                    <a:pt x="5450" y="1"/>
                    <a:pt x="44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ajdhani" panose="020B0604020202020204" charset="0"/>
                <a:cs typeface="Rajdhani" panose="020B0604020202020204" charset="0"/>
              </a:endParaRPr>
            </a:p>
          </p:txBody>
        </p:sp>
        <p:sp>
          <p:nvSpPr>
            <p:cNvPr id="331" name="Google Shape;331;p22"/>
            <p:cNvSpPr/>
            <p:nvPr/>
          </p:nvSpPr>
          <p:spPr>
            <a:xfrm>
              <a:off x="4098219" y="3850602"/>
              <a:ext cx="101299" cy="195781"/>
            </a:xfrm>
            <a:custGeom>
              <a:avLst/>
              <a:gdLst/>
              <a:ahLst/>
              <a:cxnLst/>
              <a:rect l="l" t="t" r="r" b="b"/>
              <a:pathLst>
                <a:path w="3180" h="6146" extrusionOk="0">
                  <a:moveTo>
                    <a:pt x="194" y="1"/>
                  </a:moveTo>
                  <a:cubicBezTo>
                    <a:pt x="120" y="1"/>
                    <a:pt x="58" y="57"/>
                    <a:pt x="36" y="133"/>
                  </a:cubicBezTo>
                  <a:cubicBezTo>
                    <a:pt x="24" y="228"/>
                    <a:pt x="84" y="300"/>
                    <a:pt x="179" y="312"/>
                  </a:cubicBezTo>
                  <a:cubicBezTo>
                    <a:pt x="775" y="407"/>
                    <a:pt x="1322" y="669"/>
                    <a:pt x="1739" y="1110"/>
                  </a:cubicBezTo>
                  <a:cubicBezTo>
                    <a:pt x="2822" y="2193"/>
                    <a:pt x="2822" y="3967"/>
                    <a:pt x="1739" y="5050"/>
                  </a:cubicBezTo>
                  <a:cubicBezTo>
                    <a:pt x="1286" y="5479"/>
                    <a:pt x="739" y="5765"/>
                    <a:pt x="143" y="5836"/>
                  </a:cubicBezTo>
                  <a:cubicBezTo>
                    <a:pt x="60" y="5848"/>
                    <a:pt x="1" y="5932"/>
                    <a:pt x="13" y="6015"/>
                  </a:cubicBezTo>
                  <a:cubicBezTo>
                    <a:pt x="24" y="6086"/>
                    <a:pt x="84" y="6146"/>
                    <a:pt x="179" y="6146"/>
                  </a:cubicBezTo>
                  <a:lnTo>
                    <a:pt x="203" y="6146"/>
                  </a:lnTo>
                  <a:cubicBezTo>
                    <a:pt x="870" y="6063"/>
                    <a:pt x="1489" y="5753"/>
                    <a:pt x="1977" y="5277"/>
                  </a:cubicBezTo>
                  <a:cubicBezTo>
                    <a:pt x="3180" y="4062"/>
                    <a:pt x="3180" y="2086"/>
                    <a:pt x="1977" y="883"/>
                  </a:cubicBezTo>
                  <a:cubicBezTo>
                    <a:pt x="1501" y="407"/>
                    <a:pt x="894" y="97"/>
                    <a:pt x="215" y="2"/>
                  </a:cubicBezTo>
                  <a:cubicBezTo>
                    <a:pt x="208" y="1"/>
                    <a:pt x="201" y="1"/>
                    <a:pt x="1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ajdhani" panose="020B0604020202020204" charset="0"/>
                <a:cs typeface="Rajdhani" panose="020B0604020202020204" charset="0"/>
              </a:endParaRPr>
            </a:p>
          </p:txBody>
        </p:sp>
        <p:sp>
          <p:nvSpPr>
            <p:cNvPr id="332" name="Google Shape;332;p22"/>
            <p:cNvSpPr/>
            <p:nvPr/>
          </p:nvSpPr>
          <p:spPr>
            <a:xfrm>
              <a:off x="3981789" y="3849136"/>
              <a:ext cx="103178" cy="198011"/>
            </a:xfrm>
            <a:custGeom>
              <a:avLst/>
              <a:gdLst/>
              <a:ahLst/>
              <a:cxnLst/>
              <a:rect l="l" t="t" r="r" b="b"/>
              <a:pathLst>
                <a:path w="3239" h="6216" extrusionOk="0">
                  <a:moveTo>
                    <a:pt x="3036" y="1"/>
                  </a:moveTo>
                  <a:cubicBezTo>
                    <a:pt x="2346" y="120"/>
                    <a:pt x="1703" y="441"/>
                    <a:pt x="1215" y="929"/>
                  </a:cubicBezTo>
                  <a:cubicBezTo>
                    <a:pt x="0" y="2132"/>
                    <a:pt x="0" y="4108"/>
                    <a:pt x="1215" y="5323"/>
                  </a:cubicBezTo>
                  <a:cubicBezTo>
                    <a:pt x="1715" y="5823"/>
                    <a:pt x="2346" y="6120"/>
                    <a:pt x="3036" y="6216"/>
                  </a:cubicBezTo>
                  <a:lnTo>
                    <a:pt x="3060" y="6216"/>
                  </a:lnTo>
                  <a:cubicBezTo>
                    <a:pt x="3132" y="6216"/>
                    <a:pt x="3203" y="6156"/>
                    <a:pt x="3215" y="6061"/>
                  </a:cubicBezTo>
                  <a:cubicBezTo>
                    <a:pt x="3239" y="5978"/>
                    <a:pt x="3156" y="5894"/>
                    <a:pt x="3072" y="5882"/>
                  </a:cubicBezTo>
                  <a:cubicBezTo>
                    <a:pt x="2441" y="5811"/>
                    <a:pt x="1882" y="5537"/>
                    <a:pt x="1429" y="5085"/>
                  </a:cubicBezTo>
                  <a:cubicBezTo>
                    <a:pt x="346" y="3989"/>
                    <a:pt x="346" y="2215"/>
                    <a:pt x="1429" y="1132"/>
                  </a:cubicBezTo>
                  <a:cubicBezTo>
                    <a:pt x="1882" y="691"/>
                    <a:pt x="2441" y="405"/>
                    <a:pt x="3072" y="334"/>
                  </a:cubicBezTo>
                  <a:cubicBezTo>
                    <a:pt x="3156" y="322"/>
                    <a:pt x="3215" y="239"/>
                    <a:pt x="3215" y="155"/>
                  </a:cubicBezTo>
                  <a:cubicBezTo>
                    <a:pt x="3203" y="60"/>
                    <a:pt x="3132" y="1"/>
                    <a:pt x="30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ajdhani" panose="020B0604020202020204" charset="0"/>
                <a:cs typeface="Rajdhani" panose="020B0604020202020204" charset="0"/>
              </a:endParaRPr>
            </a:p>
          </p:txBody>
        </p:sp>
      </p:grpSp>
      <p:sp>
        <p:nvSpPr>
          <p:cNvPr id="334" name="Google Shape;334;p22"/>
          <p:cNvSpPr/>
          <p:nvPr/>
        </p:nvSpPr>
        <p:spPr>
          <a:xfrm>
            <a:off x="3438638" y="2769995"/>
            <a:ext cx="172158" cy="140316"/>
          </a:xfrm>
          <a:custGeom>
            <a:avLst/>
            <a:gdLst/>
            <a:ahLst/>
            <a:cxnLst/>
            <a:rect l="l" t="t" r="r" b="b"/>
            <a:pathLst>
              <a:path w="11943" h="9734" extrusionOk="0">
                <a:moveTo>
                  <a:pt x="11585" y="2638"/>
                </a:moveTo>
                <a:lnTo>
                  <a:pt x="11585" y="3066"/>
                </a:lnTo>
                <a:lnTo>
                  <a:pt x="9121" y="4007"/>
                </a:lnTo>
                <a:lnTo>
                  <a:pt x="9121" y="3566"/>
                </a:lnTo>
                <a:lnTo>
                  <a:pt x="11585" y="2638"/>
                </a:lnTo>
                <a:close/>
                <a:moveTo>
                  <a:pt x="370" y="2638"/>
                </a:moveTo>
                <a:lnTo>
                  <a:pt x="5787" y="4697"/>
                </a:lnTo>
                <a:lnTo>
                  <a:pt x="5787" y="5138"/>
                </a:lnTo>
                <a:lnTo>
                  <a:pt x="370" y="3066"/>
                </a:lnTo>
                <a:lnTo>
                  <a:pt x="370" y="2638"/>
                </a:lnTo>
                <a:close/>
                <a:moveTo>
                  <a:pt x="8764" y="3709"/>
                </a:moveTo>
                <a:lnTo>
                  <a:pt x="8764" y="4138"/>
                </a:lnTo>
                <a:lnTo>
                  <a:pt x="6144" y="5138"/>
                </a:lnTo>
                <a:lnTo>
                  <a:pt x="6144" y="4697"/>
                </a:lnTo>
                <a:lnTo>
                  <a:pt x="8764" y="3709"/>
                </a:lnTo>
                <a:close/>
                <a:moveTo>
                  <a:pt x="9657" y="4162"/>
                </a:moveTo>
                <a:lnTo>
                  <a:pt x="9657" y="6745"/>
                </a:lnTo>
                <a:cubicBezTo>
                  <a:pt x="9478" y="6876"/>
                  <a:pt x="9299" y="6995"/>
                  <a:pt x="9121" y="7114"/>
                </a:cubicBezTo>
                <a:lnTo>
                  <a:pt x="9121" y="4376"/>
                </a:lnTo>
                <a:lnTo>
                  <a:pt x="9657" y="4162"/>
                </a:lnTo>
                <a:close/>
                <a:moveTo>
                  <a:pt x="8961" y="8757"/>
                </a:moveTo>
                <a:cubicBezTo>
                  <a:pt x="9131" y="8757"/>
                  <a:pt x="9264" y="8907"/>
                  <a:pt x="9264" y="9079"/>
                </a:cubicBezTo>
                <a:cubicBezTo>
                  <a:pt x="9264" y="9258"/>
                  <a:pt x="9109" y="9389"/>
                  <a:pt x="8942" y="9389"/>
                </a:cubicBezTo>
                <a:cubicBezTo>
                  <a:pt x="8764" y="9389"/>
                  <a:pt x="8633" y="9246"/>
                  <a:pt x="8633" y="9079"/>
                </a:cubicBezTo>
                <a:cubicBezTo>
                  <a:pt x="8633" y="8900"/>
                  <a:pt x="8787" y="8757"/>
                  <a:pt x="8942" y="8757"/>
                </a:cubicBezTo>
                <a:cubicBezTo>
                  <a:pt x="8949" y="8757"/>
                  <a:pt x="8955" y="8757"/>
                  <a:pt x="8961" y="8757"/>
                </a:cubicBezTo>
                <a:close/>
                <a:moveTo>
                  <a:pt x="5949" y="0"/>
                </a:moveTo>
                <a:cubicBezTo>
                  <a:pt x="5930" y="0"/>
                  <a:pt x="5912" y="6"/>
                  <a:pt x="5894" y="18"/>
                </a:cubicBezTo>
                <a:lnTo>
                  <a:pt x="120" y="2221"/>
                </a:lnTo>
                <a:cubicBezTo>
                  <a:pt x="48" y="2245"/>
                  <a:pt x="1" y="2304"/>
                  <a:pt x="1" y="2376"/>
                </a:cubicBezTo>
                <a:lnTo>
                  <a:pt x="1" y="3185"/>
                </a:lnTo>
                <a:cubicBezTo>
                  <a:pt x="1" y="3257"/>
                  <a:pt x="48" y="3316"/>
                  <a:pt x="120" y="3352"/>
                </a:cubicBezTo>
                <a:lnTo>
                  <a:pt x="1917" y="4031"/>
                </a:lnTo>
                <a:lnTo>
                  <a:pt x="1917" y="4638"/>
                </a:lnTo>
                <a:cubicBezTo>
                  <a:pt x="1917" y="4745"/>
                  <a:pt x="2001" y="4817"/>
                  <a:pt x="2096" y="4817"/>
                </a:cubicBezTo>
                <a:cubicBezTo>
                  <a:pt x="2203" y="4817"/>
                  <a:pt x="2275" y="4745"/>
                  <a:pt x="2275" y="4638"/>
                </a:cubicBezTo>
                <a:lnTo>
                  <a:pt x="2275" y="4186"/>
                </a:lnTo>
                <a:lnTo>
                  <a:pt x="5894" y="5567"/>
                </a:lnTo>
                <a:cubicBezTo>
                  <a:pt x="5906" y="5579"/>
                  <a:pt x="5942" y="5579"/>
                  <a:pt x="5954" y="5579"/>
                </a:cubicBezTo>
                <a:cubicBezTo>
                  <a:pt x="5966" y="5579"/>
                  <a:pt x="6001" y="5579"/>
                  <a:pt x="6013" y="5567"/>
                </a:cubicBezTo>
                <a:lnTo>
                  <a:pt x="8740" y="4519"/>
                </a:lnTo>
                <a:lnTo>
                  <a:pt x="8740" y="7317"/>
                </a:lnTo>
                <a:cubicBezTo>
                  <a:pt x="7871" y="7769"/>
                  <a:pt x="6918" y="8007"/>
                  <a:pt x="5942" y="8007"/>
                </a:cubicBezTo>
                <a:cubicBezTo>
                  <a:pt x="4620" y="8007"/>
                  <a:pt x="3310" y="7555"/>
                  <a:pt x="2263" y="6745"/>
                </a:cubicBezTo>
                <a:lnTo>
                  <a:pt x="2263" y="5352"/>
                </a:lnTo>
                <a:cubicBezTo>
                  <a:pt x="2263" y="5257"/>
                  <a:pt x="2191" y="5174"/>
                  <a:pt x="2084" y="5174"/>
                </a:cubicBezTo>
                <a:cubicBezTo>
                  <a:pt x="1977" y="5174"/>
                  <a:pt x="1906" y="5257"/>
                  <a:pt x="1906" y="5352"/>
                </a:cubicBezTo>
                <a:lnTo>
                  <a:pt x="1906" y="6817"/>
                </a:lnTo>
                <a:cubicBezTo>
                  <a:pt x="1906" y="6876"/>
                  <a:pt x="1941" y="6924"/>
                  <a:pt x="1965" y="6948"/>
                </a:cubicBezTo>
                <a:cubicBezTo>
                  <a:pt x="3084" y="7841"/>
                  <a:pt x="4501" y="8353"/>
                  <a:pt x="5942" y="8353"/>
                </a:cubicBezTo>
                <a:cubicBezTo>
                  <a:pt x="6906" y="8353"/>
                  <a:pt x="7859" y="8126"/>
                  <a:pt x="8740" y="7698"/>
                </a:cubicBezTo>
                <a:lnTo>
                  <a:pt x="8740" y="8412"/>
                </a:lnTo>
                <a:cubicBezTo>
                  <a:pt x="8454" y="8484"/>
                  <a:pt x="8252" y="8746"/>
                  <a:pt x="8252" y="9067"/>
                </a:cubicBezTo>
                <a:cubicBezTo>
                  <a:pt x="8252" y="9436"/>
                  <a:pt x="8549" y="9734"/>
                  <a:pt x="8918" y="9734"/>
                </a:cubicBezTo>
                <a:cubicBezTo>
                  <a:pt x="9287" y="9734"/>
                  <a:pt x="9585" y="9436"/>
                  <a:pt x="9585" y="9067"/>
                </a:cubicBezTo>
                <a:cubicBezTo>
                  <a:pt x="9585" y="8746"/>
                  <a:pt x="9383" y="8496"/>
                  <a:pt x="9097" y="8412"/>
                </a:cubicBezTo>
                <a:lnTo>
                  <a:pt x="9097" y="7495"/>
                </a:lnTo>
                <a:cubicBezTo>
                  <a:pt x="9383" y="7341"/>
                  <a:pt x="9657" y="7138"/>
                  <a:pt x="9918" y="6936"/>
                </a:cubicBezTo>
                <a:cubicBezTo>
                  <a:pt x="9954" y="6900"/>
                  <a:pt x="9978" y="6841"/>
                  <a:pt x="9978" y="6805"/>
                </a:cubicBezTo>
                <a:lnTo>
                  <a:pt x="9978" y="4019"/>
                </a:lnTo>
                <a:lnTo>
                  <a:pt x="11776" y="3328"/>
                </a:lnTo>
                <a:cubicBezTo>
                  <a:pt x="11847" y="3304"/>
                  <a:pt x="11895" y="3245"/>
                  <a:pt x="11895" y="3173"/>
                </a:cubicBezTo>
                <a:lnTo>
                  <a:pt x="11895" y="2364"/>
                </a:lnTo>
                <a:cubicBezTo>
                  <a:pt x="11943" y="2304"/>
                  <a:pt x="11895" y="2245"/>
                  <a:pt x="11823" y="2221"/>
                </a:cubicBezTo>
                <a:lnTo>
                  <a:pt x="8049" y="792"/>
                </a:lnTo>
                <a:cubicBezTo>
                  <a:pt x="8030" y="784"/>
                  <a:pt x="8010" y="780"/>
                  <a:pt x="7989" y="780"/>
                </a:cubicBezTo>
                <a:cubicBezTo>
                  <a:pt x="7921" y="780"/>
                  <a:pt x="7853" y="823"/>
                  <a:pt x="7835" y="887"/>
                </a:cubicBezTo>
                <a:cubicBezTo>
                  <a:pt x="7799" y="983"/>
                  <a:pt x="7847" y="1090"/>
                  <a:pt x="7930" y="1114"/>
                </a:cubicBezTo>
                <a:lnTo>
                  <a:pt x="11264" y="2376"/>
                </a:lnTo>
                <a:lnTo>
                  <a:pt x="8966" y="3257"/>
                </a:lnTo>
                <a:lnTo>
                  <a:pt x="6061" y="1947"/>
                </a:lnTo>
                <a:cubicBezTo>
                  <a:pt x="6035" y="1934"/>
                  <a:pt x="6010" y="1928"/>
                  <a:pt x="5985" y="1928"/>
                </a:cubicBezTo>
                <a:cubicBezTo>
                  <a:pt x="5918" y="1928"/>
                  <a:pt x="5858" y="1973"/>
                  <a:pt x="5823" y="2042"/>
                </a:cubicBezTo>
                <a:cubicBezTo>
                  <a:pt x="5775" y="2126"/>
                  <a:pt x="5823" y="2233"/>
                  <a:pt x="5906" y="2281"/>
                </a:cubicBezTo>
                <a:lnTo>
                  <a:pt x="8490" y="3435"/>
                </a:lnTo>
                <a:lnTo>
                  <a:pt x="5966" y="4388"/>
                </a:lnTo>
                <a:lnTo>
                  <a:pt x="691" y="2376"/>
                </a:lnTo>
                <a:lnTo>
                  <a:pt x="5966" y="376"/>
                </a:lnTo>
                <a:lnTo>
                  <a:pt x="7263" y="864"/>
                </a:lnTo>
                <a:cubicBezTo>
                  <a:pt x="7282" y="868"/>
                  <a:pt x="7301" y="871"/>
                  <a:pt x="7320" y="871"/>
                </a:cubicBezTo>
                <a:cubicBezTo>
                  <a:pt x="7394" y="871"/>
                  <a:pt x="7461" y="833"/>
                  <a:pt x="7490" y="757"/>
                </a:cubicBezTo>
                <a:cubicBezTo>
                  <a:pt x="7513" y="673"/>
                  <a:pt x="7478" y="566"/>
                  <a:pt x="7382" y="530"/>
                </a:cubicBezTo>
                <a:lnTo>
                  <a:pt x="6013" y="18"/>
                </a:lnTo>
                <a:cubicBezTo>
                  <a:pt x="5989" y="6"/>
                  <a:pt x="5969" y="0"/>
                  <a:pt x="594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ajdhani" panose="020B0604020202020204" charset="0"/>
              <a:cs typeface="Rajdhani" panose="020B0604020202020204" charset="0"/>
            </a:endParaRPr>
          </a:p>
        </p:txBody>
      </p:sp>
      <p:sp>
        <p:nvSpPr>
          <p:cNvPr id="4" name="Google Shape;65;p16">
            <a:extLst>
              <a:ext uri="{FF2B5EF4-FFF2-40B4-BE49-F238E27FC236}">
                <a16:creationId xmlns:a16="http://schemas.microsoft.com/office/drawing/2014/main" id="{45B26392-C408-2EF7-D823-08316CEF80A4}"/>
              </a:ext>
            </a:extLst>
          </p:cNvPr>
          <p:cNvSpPr txBox="1">
            <a:spLocks/>
          </p:cNvSpPr>
          <p:nvPr/>
        </p:nvSpPr>
        <p:spPr>
          <a:xfrm>
            <a:off x="549744" y="1655158"/>
            <a:ext cx="7309001" cy="2563806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tx2"/>
                </a:solidFill>
              </a:rPr>
              <a:t>ImageDataGenerator</a:t>
            </a:r>
            <a:r>
              <a:rPr lang="en-US" sz="2000" dirty="0">
                <a:solidFill>
                  <a:schemeClr val="tx2"/>
                </a:solidFill>
              </a:rPr>
              <a:t> : Image Augmentations Applied</a:t>
            </a:r>
          </a:p>
          <a:p>
            <a:pPr marL="342900" indent="-342900"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2"/>
              </a:solidFill>
            </a:endParaRPr>
          </a:p>
          <a:p>
            <a:pPr marL="342900" indent="-342900"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2"/>
              </a:solidFill>
            </a:endParaRPr>
          </a:p>
          <a:p>
            <a:pPr marL="342900" indent="-342900"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2"/>
              </a:solidFill>
            </a:endParaRPr>
          </a:p>
          <a:p>
            <a:pPr marL="342900" indent="-342900"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tx2"/>
                </a:solidFill>
              </a:rPr>
              <a:t>flow_from_directory</a:t>
            </a:r>
            <a:r>
              <a:rPr lang="en-US" sz="2000" dirty="0">
                <a:solidFill>
                  <a:schemeClr val="tx2"/>
                </a:solidFill>
              </a:rPr>
              <a:t> method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5" name="Google Shape;65;p16">
            <a:extLst>
              <a:ext uri="{FF2B5EF4-FFF2-40B4-BE49-F238E27FC236}">
                <a16:creationId xmlns:a16="http://schemas.microsoft.com/office/drawing/2014/main" id="{89C94CB8-AB47-185E-5708-39533ABD3516}"/>
              </a:ext>
            </a:extLst>
          </p:cNvPr>
          <p:cNvSpPr txBox="1">
            <a:spLocks/>
          </p:cNvSpPr>
          <p:nvPr/>
        </p:nvSpPr>
        <p:spPr>
          <a:xfrm>
            <a:off x="1075191" y="2040194"/>
            <a:ext cx="7309001" cy="2563806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rescale : Normalize pixel values 0-1</a:t>
            </a:r>
          </a:p>
          <a:p>
            <a:pPr marL="342900" indent="-342900"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tx2"/>
                </a:solidFill>
              </a:rPr>
              <a:t>horizontal_flip</a:t>
            </a:r>
            <a:r>
              <a:rPr lang="en-US" sz="2000" dirty="0">
                <a:solidFill>
                  <a:schemeClr val="tx2"/>
                </a:solidFill>
              </a:rPr>
              <a:t> : Teach model differing orientations</a:t>
            </a:r>
          </a:p>
          <a:p>
            <a:pPr marL="342900" indent="-342900"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tx2"/>
                </a:solidFill>
              </a:rPr>
              <a:t>rotation_range</a:t>
            </a:r>
            <a:r>
              <a:rPr lang="en-US" sz="2000" dirty="0">
                <a:solidFill>
                  <a:schemeClr val="tx2"/>
                </a:solidFill>
              </a:rPr>
              <a:t> : Handle random rotation of images</a:t>
            </a:r>
          </a:p>
          <a:p>
            <a:pPr marL="342900" indent="-342900"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2"/>
              </a:solidFill>
            </a:endParaRPr>
          </a:p>
          <a:p>
            <a:pPr marL="342900" indent="-342900"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Read data, labels from directory structure</a:t>
            </a:r>
          </a:p>
          <a:p>
            <a:pPr marL="342900" indent="-342900"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Easier to load and process data in batches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3"/>
          <p:cNvSpPr txBox="1">
            <a:spLocks noGrp="1"/>
          </p:cNvSpPr>
          <p:nvPr>
            <p:ph type="title"/>
          </p:nvPr>
        </p:nvSpPr>
        <p:spPr>
          <a:xfrm>
            <a:off x="779094" y="27894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CNN MODEL 1</a:t>
            </a:r>
            <a:endParaRPr dirty="0"/>
          </a:p>
        </p:txBody>
      </p:sp>
      <p:sp>
        <p:nvSpPr>
          <p:cNvPr id="373" name="Google Shape;373;p23"/>
          <p:cNvSpPr txBox="1"/>
          <p:nvPr/>
        </p:nvSpPr>
        <p:spPr>
          <a:xfrm>
            <a:off x="208823" y="851645"/>
            <a:ext cx="4215694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Low Code Notebook Model</a:t>
            </a:r>
            <a:endParaRPr sz="2400" b="1" dirty="0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8B45EC-E77F-F915-58C6-F34817FA5CE1}"/>
              </a:ext>
            </a:extLst>
          </p:cNvPr>
          <p:cNvSpPr txBox="1"/>
          <p:nvPr/>
        </p:nvSpPr>
        <p:spPr>
          <a:xfrm>
            <a:off x="368708" y="1308845"/>
            <a:ext cx="8318091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B1B1B1"/>
                </a:solidFill>
                <a:effectLst/>
                <a:latin typeface="Rajdhani" panose="020B0604020202020204" charset="0"/>
                <a:cs typeface="Rajdhani" panose="020B0604020202020204" charset="0"/>
              </a:rPr>
              <a:t> We want our Base Neural Network architecture to have 3 convolutional blocks.</a:t>
            </a:r>
          </a:p>
          <a:p>
            <a:pPr algn="l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B1B1B1"/>
                </a:solidFill>
                <a:effectLst/>
                <a:latin typeface="Rajdhani" panose="020B0604020202020204" charset="0"/>
                <a:cs typeface="Rajdhani" panose="020B0604020202020204" charset="0"/>
              </a:rPr>
              <a:t> Each block contains one Conv2D layer, </a:t>
            </a:r>
            <a:r>
              <a:rPr lang="en-US" sz="1600" b="0" i="0" dirty="0" err="1">
                <a:solidFill>
                  <a:srgbClr val="B1B1B1"/>
                </a:solidFill>
                <a:effectLst/>
                <a:latin typeface="Rajdhani" panose="020B0604020202020204" charset="0"/>
                <a:cs typeface="Rajdhani" panose="020B0604020202020204" charset="0"/>
              </a:rPr>
              <a:t>maxpooling</a:t>
            </a:r>
            <a:r>
              <a:rPr lang="en-US" sz="1600" b="0" i="0" dirty="0">
                <a:solidFill>
                  <a:srgbClr val="B1B1B1"/>
                </a:solidFill>
                <a:effectLst/>
                <a:latin typeface="Rajdhani" panose="020B0604020202020204" charset="0"/>
                <a:cs typeface="Rajdhani" panose="020B0604020202020204" charset="0"/>
              </a:rPr>
              <a:t> layer and Dropout layers.</a:t>
            </a:r>
          </a:p>
          <a:p>
            <a:pPr algn="l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B1B1B1"/>
                </a:solidFill>
                <a:effectLst/>
                <a:latin typeface="Rajdhani" panose="020B0604020202020204" charset="0"/>
                <a:cs typeface="Rajdhani" panose="020B0604020202020204" charset="0"/>
              </a:rPr>
              <a:t> Add first Conv2D layer with </a:t>
            </a:r>
            <a:r>
              <a:rPr lang="en-US" sz="1600" b="1" i="0" dirty="0">
                <a:solidFill>
                  <a:srgbClr val="B1B1B1"/>
                </a:solidFill>
                <a:effectLst/>
                <a:latin typeface="Rajdhani" panose="020B0604020202020204" charset="0"/>
                <a:cs typeface="Rajdhani" panose="020B0604020202020204" charset="0"/>
              </a:rPr>
              <a:t>64 filters</a:t>
            </a:r>
            <a:r>
              <a:rPr lang="en-US" sz="1600" b="0" i="0" dirty="0">
                <a:solidFill>
                  <a:srgbClr val="B1B1B1"/>
                </a:solidFill>
                <a:effectLst/>
                <a:latin typeface="Rajdhani" panose="020B0604020202020204" charset="0"/>
                <a:cs typeface="Rajdhani" panose="020B0604020202020204" charset="0"/>
              </a:rPr>
              <a:t> and a </a:t>
            </a:r>
            <a:r>
              <a:rPr lang="en-US" sz="1600" b="1" i="0" dirty="0">
                <a:solidFill>
                  <a:srgbClr val="B1B1B1"/>
                </a:solidFill>
                <a:effectLst/>
                <a:latin typeface="Rajdhani" panose="020B0604020202020204" charset="0"/>
                <a:cs typeface="Rajdhani" panose="020B0604020202020204" charset="0"/>
              </a:rPr>
              <a:t>kernel size of 2</a:t>
            </a:r>
            <a:r>
              <a:rPr lang="en-US" sz="1600" b="0" i="0" dirty="0">
                <a:solidFill>
                  <a:srgbClr val="B1B1B1"/>
                </a:solidFill>
                <a:effectLst/>
                <a:latin typeface="Rajdhani" panose="020B0604020202020204" charset="0"/>
                <a:cs typeface="Rajdhani" panose="020B0604020202020204" charset="0"/>
              </a:rPr>
              <a:t>, 'same' padding </a:t>
            </a:r>
            <a:r>
              <a:rPr lang="en-US" sz="1600" b="1" i="0" dirty="0">
                <a:solidFill>
                  <a:srgbClr val="B1B1B1"/>
                </a:solidFill>
                <a:effectLst/>
                <a:latin typeface="Rajdhani" panose="020B0604020202020204" charset="0"/>
                <a:cs typeface="Rajdhani" panose="020B0604020202020204" charset="0"/>
              </a:rPr>
              <a:t>input shape = (48, 48, 1) if you're using 'grayscale' </a:t>
            </a:r>
            <a:r>
              <a:rPr lang="en-US" sz="1600" b="1" i="0" dirty="0" err="1">
                <a:solidFill>
                  <a:srgbClr val="B1B1B1"/>
                </a:solidFill>
                <a:effectLst/>
                <a:latin typeface="Rajdhani" panose="020B0604020202020204" charset="0"/>
                <a:cs typeface="Rajdhani" panose="020B0604020202020204" charset="0"/>
              </a:rPr>
              <a:t>colormode</a:t>
            </a:r>
            <a:r>
              <a:rPr lang="en-US" sz="1600" b="0" i="0" dirty="0">
                <a:solidFill>
                  <a:srgbClr val="B1B1B1"/>
                </a:solidFill>
                <a:effectLst/>
                <a:latin typeface="Rajdhani" panose="020B0604020202020204" charset="0"/>
                <a:cs typeface="Rajdhani" panose="020B0604020202020204" charset="0"/>
              </a:rPr>
              <a:t>. Use </a:t>
            </a:r>
            <a:r>
              <a:rPr lang="en-US" sz="1600" b="1" i="0" dirty="0">
                <a:solidFill>
                  <a:srgbClr val="B1B1B1"/>
                </a:solidFill>
                <a:effectLst/>
                <a:latin typeface="Rajdhani" panose="020B0604020202020204" charset="0"/>
                <a:cs typeface="Rajdhani" panose="020B0604020202020204" charset="0"/>
              </a:rPr>
              <a:t>'</a:t>
            </a:r>
            <a:r>
              <a:rPr lang="en-US" sz="1600" b="1" i="0" dirty="0" err="1">
                <a:solidFill>
                  <a:srgbClr val="B1B1B1"/>
                </a:solidFill>
                <a:effectLst/>
                <a:latin typeface="Rajdhani" panose="020B0604020202020204" charset="0"/>
                <a:cs typeface="Rajdhani" panose="020B0604020202020204" charset="0"/>
              </a:rPr>
              <a:t>relu</a:t>
            </a:r>
            <a:r>
              <a:rPr lang="en-US" sz="1600" b="1" i="0" dirty="0">
                <a:solidFill>
                  <a:srgbClr val="B1B1B1"/>
                </a:solidFill>
                <a:effectLst/>
                <a:latin typeface="Rajdhani" panose="020B0604020202020204" charset="0"/>
                <a:cs typeface="Rajdhani" panose="020B0604020202020204" charset="0"/>
              </a:rPr>
              <a:t>' activation</a:t>
            </a:r>
            <a:r>
              <a:rPr lang="en-US" sz="1600" b="0" i="0" dirty="0">
                <a:solidFill>
                  <a:srgbClr val="B1B1B1"/>
                </a:solidFill>
                <a:effectLst/>
                <a:latin typeface="Rajdhani" panose="020B0604020202020204" charset="0"/>
                <a:cs typeface="Rajdhani" panose="020B0604020202020204" charset="0"/>
              </a:rPr>
              <a:t>.</a:t>
            </a:r>
          </a:p>
          <a:p>
            <a:pPr algn="l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B1B1B1"/>
                </a:solidFill>
                <a:effectLst/>
                <a:latin typeface="Rajdhani" panose="020B0604020202020204" charset="0"/>
                <a:cs typeface="Rajdhani" panose="020B0604020202020204" charset="0"/>
              </a:rPr>
              <a:t> Add a second Conv2D layer with </a:t>
            </a:r>
            <a:r>
              <a:rPr lang="en-US" sz="1600" b="1" i="0" dirty="0">
                <a:solidFill>
                  <a:srgbClr val="B1B1B1"/>
                </a:solidFill>
                <a:effectLst/>
                <a:latin typeface="Rajdhani" panose="020B0604020202020204" charset="0"/>
                <a:cs typeface="Rajdhani" panose="020B0604020202020204" charset="0"/>
              </a:rPr>
              <a:t>32 filters</a:t>
            </a:r>
            <a:r>
              <a:rPr lang="en-US" sz="1600" b="0" i="0" dirty="0">
                <a:solidFill>
                  <a:srgbClr val="B1B1B1"/>
                </a:solidFill>
                <a:effectLst/>
                <a:latin typeface="Rajdhani" panose="020B0604020202020204" charset="0"/>
                <a:cs typeface="Rajdhani" panose="020B0604020202020204" charset="0"/>
              </a:rPr>
              <a:t> and a </a:t>
            </a:r>
            <a:r>
              <a:rPr lang="en-US" sz="1600" b="1" i="0" dirty="0">
                <a:solidFill>
                  <a:srgbClr val="B1B1B1"/>
                </a:solidFill>
                <a:effectLst/>
                <a:latin typeface="Rajdhani" panose="020B0604020202020204" charset="0"/>
                <a:cs typeface="Rajdhani" panose="020B0604020202020204" charset="0"/>
              </a:rPr>
              <a:t>kernel size of 2, 'same' padding</a:t>
            </a:r>
            <a:r>
              <a:rPr lang="en-US" sz="1600" b="0" i="0" dirty="0">
                <a:solidFill>
                  <a:srgbClr val="B1B1B1"/>
                </a:solidFill>
                <a:effectLst/>
                <a:latin typeface="Rajdhani" panose="020B0604020202020204" charset="0"/>
                <a:cs typeface="Rajdhani" panose="020B0604020202020204" charset="0"/>
              </a:rPr>
              <a:t> and </a:t>
            </a:r>
            <a:r>
              <a:rPr lang="en-US" sz="1600" b="1" i="0" dirty="0">
                <a:solidFill>
                  <a:srgbClr val="B1B1B1"/>
                </a:solidFill>
                <a:effectLst/>
                <a:latin typeface="Rajdhani" panose="020B0604020202020204" charset="0"/>
                <a:cs typeface="Rajdhani" panose="020B0604020202020204" charset="0"/>
              </a:rPr>
              <a:t>'</a:t>
            </a:r>
            <a:r>
              <a:rPr lang="en-US" sz="1600" b="1" i="0" dirty="0" err="1">
                <a:solidFill>
                  <a:srgbClr val="B1B1B1"/>
                </a:solidFill>
                <a:effectLst/>
                <a:latin typeface="Rajdhani" panose="020B0604020202020204" charset="0"/>
                <a:cs typeface="Rajdhani" panose="020B0604020202020204" charset="0"/>
              </a:rPr>
              <a:t>relu</a:t>
            </a:r>
            <a:r>
              <a:rPr lang="en-US" sz="1600" b="1" i="0" dirty="0">
                <a:solidFill>
                  <a:srgbClr val="B1B1B1"/>
                </a:solidFill>
                <a:effectLst/>
                <a:latin typeface="Rajdhani" panose="020B0604020202020204" charset="0"/>
                <a:cs typeface="Rajdhani" panose="020B0604020202020204" charset="0"/>
              </a:rPr>
              <a:t>' activation.</a:t>
            </a:r>
            <a:endParaRPr lang="en-US" sz="1600" b="0" i="0" dirty="0">
              <a:solidFill>
                <a:srgbClr val="B1B1B1"/>
              </a:solidFill>
              <a:effectLst/>
              <a:latin typeface="Rajdhani" panose="020B0604020202020204" charset="0"/>
              <a:cs typeface="Rajdhani" panose="020B0604020202020204" charset="0"/>
            </a:endParaRPr>
          </a:p>
          <a:p>
            <a:pPr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B1B1B1"/>
                </a:solidFill>
                <a:effectLst/>
                <a:latin typeface="Rajdhani" panose="020B0604020202020204" charset="0"/>
                <a:cs typeface="Rajdhani" panose="020B0604020202020204" charset="0"/>
              </a:rPr>
              <a:t> Add a third Conv2D layer with </a:t>
            </a:r>
            <a:r>
              <a:rPr lang="en-US" sz="1600" b="1" i="0" dirty="0">
                <a:solidFill>
                  <a:srgbClr val="B1B1B1"/>
                </a:solidFill>
                <a:effectLst/>
                <a:latin typeface="Rajdhani" panose="020B0604020202020204" charset="0"/>
                <a:cs typeface="Rajdhani" panose="020B0604020202020204" charset="0"/>
              </a:rPr>
              <a:t>32 filters</a:t>
            </a:r>
            <a:r>
              <a:rPr lang="en-US" sz="1600" b="0" i="0" dirty="0">
                <a:solidFill>
                  <a:srgbClr val="B1B1B1"/>
                </a:solidFill>
                <a:effectLst/>
                <a:latin typeface="Rajdhani" panose="020B0604020202020204" charset="0"/>
                <a:cs typeface="Rajdhani" panose="020B0604020202020204" charset="0"/>
              </a:rPr>
              <a:t> and a </a:t>
            </a:r>
            <a:r>
              <a:rPr lang="en-US" sz="1600" b="1" i="0" dirty="0">
                <a:solidFill>
                  <a:srgbClr val="B1B1B1"/>
                </a:solidFill>
                <a:effectLst/>
                <a:latin typeface="Rajdhani" panose="020B0604020202020204" charset="0"/>
                <a:cs typeface="Rajdhani" panose="020B0604020202020204" charset="0"/>
              </a:rPr>
              <a:t>kernel size of 2, 'same' padding</a:t>
            </a:r>
            <a:r>
              <a:rPr lang="en-US" sz="1600" b="0" i="0" dirty="0">
                <a:solidFill>
                  <a:srgbClr val="B1B1B1"/>
                </a:solidFill>
                <a:effectLst/>
                <a:latin typeface="Rajdhani" panose="020B0604020202020204" charset="0"/>
                <a:cs typeface="Rajdhani" panose="020B0604020202020204" charset="0"/>
              </a:rPr>
              <a:t> and </a:t>
            </a:r>
            <a:r>
              <a:rPr lang="en-US" sz="1600" b="1" i="0" dirty="0">
                <a:solidFill>
                  <a:srgbClr val="B1B1B1"/>
                </a:solidFill>
                <a:effectLst/>
                <a:latin typeface="Rajdhani" panose="020B0604020202020204" charset="0"/>
                <a:cs typeface="Rajdhani" panose="020B0604020202020204" charset="0"/>
              </a:rPr>
              <a:t>'</a:t>
            </a:r>
            <a:r>
              <a:rPr lang="en-US" sz="1600" b="1" i="0" dirty="0" err="1">
                <a:solidFill>
                  <a:srgbClr val="B1B1B1"/>
                </a:solidFill>
                <a:effectLst/>
                <a:latin typeface="Rajdhani" panose="020B0604020202020204" charset="0"/>
                <a:cs typeface="Rajdhani" panose="020B0604020202020204" charset="0"/>
              </a:rPr>
              <a:t>relu</a:t>
            </a:r>
            <a:r>
              <a:rPr lang="en-US" sz="1600" b="1" i="0" dirty="0">
                <a:solidFill>
                  <a:srgbClr val="B1B1B1"/>
                </a:solidFill>
                <a:effectLst/>
                <a:latin typeface="Rajdhani" panose="020B0604020202020204" charset="0"/>
                <a:cs typeface="Rajdhani" panose="020B0604020202020204" charset="0"/>
              </a:rPr>
              <a:t>' activation.</a:t>
            </a:r>
            <a:endParaRPr lang="en-US" sz="1600" b="0" i="0" dirty="0">
              <a:solidFill>
                <a:srgbClr val="B1B1B1"/>
              </a:solidFill>
              <a:effectLst/>
              <a:latin typeface="Rajdhani" panose="020B0604020202020204" charset="0"/>
              <a:cs typeface="Rajdhani" panose="020B0604020202020204" charset="0"/>
            </a:endParaRPr>
          </a:p>
          <a:p>
            <a:pPr algn="l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B1B1B1"/>
                </a:solidFill>
                <a:effectLst/>
                <a:latin typeface="Rajdhani" panose="020B0604020202020204" charset="0"/>
                <a:cs typeface="Rajdhani" panose="020B0604020202020204" charset="0"/>
              </a:rPr>
              <a:t> After adding your convolutional blocks, add your Flatten layer.</a:t>
            </a:r>
          </a:p>
          <a:p>
            <a:pPr algn="l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B1B1B1"/>
                </a:solidFill>
                <a:effectLst/>
                <a:latin typeface="Rajdhani" panose="020B0604020202020204" charset="0"/>
                <a:cs typeface="Rajdhani" panose="020B0604020202020204" charset="0"/>
              </a:rPr>
              <a:t> Add your first Dense layer with </a:t>
            </a:r>
            <a:r>
              <a:rPr lang="en-US" sz="1600" b="1" i="0" dirty="0">
                <a:solidFill>
                  <a:srgbClr val="B1B1B1"/>
                </a:solidFill>
                <a:effectLst/>
                <a:latin typeface="Rajdhani" panose="020B0604020202020204" charset="0"/>
                <a:cs typeface="Rajdhani" panose="020B0604020202020204" charset="0"/>
              </a:rPr>
              <a:t>512 neurons</a:t>
            </a:r>
            <a:r>
              <a:rPr lang="en-US" sz="1600" b="0" i="0" dirty="0">
                <a:solidFill>
                  <a:srgbClr val="B1B1B1"/>
                </a:solidFill>
                <a:effectLst/>
                <a:latin typeface="Rajdhani" panose="020B0604020202020204" charset="0"/>
                <a:cs typeface="Rajdhani" panose="020B0604020202020204" charset="0"/>
              </a:rPr>
              <a:t>. Use </a:t>
            </a:r>
            <a:r>
              <a:rPr lang="en-US" sz="1600" b="1" i="0" dirty="0">
                <a:solidFill>
                  <a:srgbClr val="B1B1B1"/>
                </a:solidFill>
                <a:effectLst/>
                <a:latin typeface="Rajdhani" panose="020B0604020202020204" charset="0"/>
                <a:cs typeface="Rajdhani" panose="020B0604020202020204" charset="0"/>
              </a:rPr>
              <a:t>'</a:t>
            </a:r>
            <a:r>
              <a:rPr lang="en-US" sz="1600" b="1" i="0" dirty="0" err="1">
                <a:solidFill>
                  <a:srgbClr val="B1B1B1"/>
                </a:solidFill>
                <a:effectLst/>
                <a:latin typeface="Rajdhani" panose="020B0604020202020204" charset="0"/>
                <a:cs typeface="Rajdhani" panose="020B0604020202020204" charset="0"/>
              </a:rPr>
              <a:t>relu</a:t>
            </a:r>
            <a:r>
              <a:rPr lang="en-US" sz="1600" b="1" i="0" dirty="0">
                <a:solidFill>
                  <a:srgbClr val="B1B1B1"/>
                </a:solidFill>
                <a:effectLst/>
                <a:latin typeface="Rajdhani" panose="020B0604020202020204" charset="0"/>
                <a:cs typeface="Rajdhani" panose="020B0604020202020204" charset="0"/>
              </a:rPr>
              <a:t>' activation function</a:t>
            </a:r>
            <a:r>
              <a:rPr lang="en-US" sz="1600" b="0" i="0" dirty="0">
                <a:solidFill>
                  <a:srgbClr val="B1B1B1"/>
                </a:solidFill>
                <a:effectLst/>
                <a:latin typeface="Rajdhani" panose="020B0604020202020204" charset="0"/>
                <a:cs typeface="Rajdhani" panose="020B0604020202020204" charset="0"/>
              </a:rPr>
              <a:t>.</a:t>
            </a:r>
          </a:p>
          <a:p>
            <a:pPr algn="l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B1B1B1"/>
                </a:solidFill>
                <a:effectLst/>
                <a:latin typeface="Rajdhani" panose="020B0604020202020204" charset="0"/>
                <a:cs typeface="Rajdhani" panose="020B0604020202020204" charset="0"/>
              </a:rPr>
              <a:t> Add a Dropout layer with dropout ratio of 0.4.</a:t>
            </a:r>
          </a:p>
          <a:p>
            <a:pPr algn="l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B1B1B1"/>
                </a:solidFill>
                <a:effectLst/>
                <a:latin typeface="Rajdhani" panose="020B0604020202020204" charset="0"/>
                <a:cs typeface="Rajdhani" panose="020B0604020202020204" charset="0"/>
              </a:rPr>
              <a:t> Add your final Dense Layer with 4 neurons and </a:t>
            </a:r>
            <a:r>
              <a:rPr lang="en-US" sz="1600" b="1" i="0" dirty="0">
                <a:solidFill>
                  <a:srgbClr val="B1B1B1"/>
                </a:solidFill>
                <a:effectLst/>
                <a:latin typeface="Rajdhani" panose="020B0604020202020204" charset="0"/>
                <a:cs typeface="Rajdhani" panose="020B0604020202020204" charset="0"/>
              </a:rPr>
              <a:t>'</a:t>
            </a:r>
            <a:r>
              <a:rPr lang="en-US" sz="1600" b="1" i="0" dirty="0" err="1">
                <a:solidFill>
                  <a:srgbClr val="B1B1B1"/>
                </a:solidFill>
                <a:effectLst/>
                <a:latin typeface="Rajdhani" panose="020B0604020202020204" charset="0"/>
                <a:cs typeface="Rajdhani" panose="020B0604020202020204" charset="0"/>
              </a:rPr>
              <a:t>softmax</a:t>
            </a:r>
            <a:r>
              <a:rPr lang="en-US" sz="1600" b="1" i="0" dirty="0">
                <a:solidFill>
                  <a:srgbClr val="B1B1B1"/>
                </a:solidFill>
                <a:effectLst/>
                <a:latin typeface="Rajdhani" panose="020B0604020202020204" charset="0"/>
                <a:cs typeface="Rajdhani" panose="020B0604020202020204" charset="0"/>
              </a:rPr>
              <a:t>' activation function</a:t>
            </a:r>
            <a:endParaRPr lang="en-US" sz="1600" b="0" i="0" dirty="0">
              <a:solidFill>
                <a:srgbClr val="B1B1B1"/>
              </a:solidFill>
              <a:effectLst/>
              <a:latin typeface="Rajdhani" panose="020B0604020202020204" charset="0"/>
              <a:cs typeface="Rajdhani" panose="020B0604020202020204" charset="0"/>
            </a:endParaRPr>
          </a:p>
          <a:p>
            <a:pPr algn="l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B1B1B1"/>
                </a:solidFill>
                <a:effectLst/>
                <a:latin typeface="Rajdhani" panose="020B0604020202020204" charset="0"/>
                <a:cs typeface="Rajdhani" panose="020B0604020202020204" charset="0"/>
              </a:rPr>
              <a:t> Print your model summary</a:t>
            </a:r>
          </a:p>
        </p:txBody>
      </p:sp>
    </p:spTree>
    <p:extLst>
      <p:ext uri="{BB962C8B-B14F-4D97-AF65-F5344CB8AC3E}">
        <p14:creationId xmlns:p14="http://schemas.microsoft.com/office/powerpoint/2010/main" val="36735432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3"/>
          <p:cNvSpPr txBox="1">
            <a:spLocks noGrp="1"/>
          </p:cNvSpPr>
          <p:nvPr>
            <p:ph type="title"/>
          </p:nvPr>
        </p:nvSpPr>
        <p:spPr>
          <a:xfrm>
            <a:off x="7201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CNN MODEL 2</a:t>
            </a:r>
            <a:endParaRPr dirty="0"/>
          </a:p>
        </p:txBody>
      </p:sp>
      <p:sp>
        <p:nvSpPr>
          <p:cNvPr id="373" name="Google Shape;373;p23"/>
          <p:cNvSpPr txBox="1"/>
          <p:nvPr/>
        </p:nvSpPr>
        <p:spPr>
          <a:xfrm>
            <a:off x="720099" y="1181446"/>
            <a:ext cx="4908869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Enhanced Low Code Notebook Model</a:t>
            </a:r>
            <a:endParaRPr sz="2400" b="1" dirty="0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2" name="Google Shape;65;p16">
            <a:extLst>
              <a:ext uri="{FF2B5EF4-FFF2-40B4-BE49-F238E27FC236}">
                <a16:creationId xmlns:a16="http://schemas.microsoft.com/office/drawing/2014/main" id="{A6904C9F-84D8-9DAD-7E38-41161F31CAE9}"/>
              </a:ext>
            </a:extLst>
          </p:cNvPr>
          <p:cNvSpPr txBox="1">
            <a:spLocks/>
          </p:cNvSpPr>
          <p:nvPr/>
        </p:nvSpPr>
        <p:spPr>
          <a:xfrm>
            <a:off x="549744" y="1655158"/>
            <a:ext cx="7309001" cy="2563806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Conv2D Layer Added</a:t>
            </a:r>
          </a:p>
          <a:p>
            <a:pPr marL="342900" indent="-342900"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Dense Layer Added</a:t>
            </a:r>
          </a:p>
          <a:p>
            <a:pPr marL="342900" indent="-342900"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More Neurons per Conv2D Layer</a:t>
            </a:r>
          </a:p>
          <a:p>
            <a:pPr marL="342900" indent="-342900"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tx2"/>
                </a:solidFill>
              </a:rPr>
              <a:t>BatchNormalization</a:t>
            </a:r>
            <a:r>
              <a:rPr lang="en-US" sz="2000" dirty="0">
                <a:solidFill>
                  <a:schemeClr val="tx2"/>
                </a:solidFill>
              </a:rPr>
              <a:t> Added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23654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3"/>
          <p:cNvSpPr txBox="1">
            <a:spLocks noGrp="1"/>
          </p:cNvSpPr>
          <p:nvPr>
            <p:ph type="title"/>
          </p:nvPr>
        </p:nvSpPr>
        <p:spPr>
          <a:xfrm>
            <a:off x="7201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CNN MODELS 1 &amp; 2 GRAPH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57ED88A-118F-673A-8702-5B910FA045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0240" y="1200692"/>
            <a:ext cx="5303520" cy="3603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4456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p32"/>
          <p:cNvSpPr txBox="1">
            <a:spLocks noGrp="1"/>
          </p:cNvSpPr>
          <p:nvPr>
            <p:ph type="title"/>
          </p:nvPr>
        </p:nvSpPr>
        <p:spPr>
          <a:xfrm>
            <a:off x="720000" y="27894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VGG-16 ARCHITECTURE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AC13F8-F0EF-063A-B0E5-2DC159F726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818" y="851645"/>
            <a:ext cx="5410080" cy="13027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F3B0D28-1359-DA9A-5507-653065B347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818" y="2157285"/>
            <a:ext cx="3236512" cy="1737472"/>
          </a:xfrm>
          <a:prstGeom prst="rect">
            <a:avLst/>
          </a:prstGeom>
        </p:spPr>
      </p:pic>
      <p:pic>
        <p:nvPicPr>
          <p:cNvPr id="6" name="Picture 2" descr="How to Perform Face Recognition With VGGFace2 in Keras -  MachineLearningMastery.com">
            <a:extLst>
              <a:ext uri="{FF2B5EF4-FFF2-40B4-BE49-F238E27FC236}">
                <a16:creationId xmlns:a16="http://schemas.microsoft.com/office/drawing/2014/main" id="{636CE716-432D-5DA1-CBDE-812B12DBBA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32" t="8743" r="16263" b="5952"/>
          <a:stretch/>
        </p:blipFill>
        <p:spPr bwMode="auto">
          <a:xfrm>
            <a:off x="4572000" y="3026021"/>
            <a:ext cx="1229032" cy="1170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46BB6E7-1DAF-8E43-9182-F36311BAD3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83005" y="3026021"/>
            <a:ext cx="1232034" cy="1170432"/>
          </a:xfrm>
          <a:prstGeom prst="rect">
            <a:avLst/>
          </a:prstGeom>
        </p:spPr>
      </p:pic>
      <p:sp>
        <p:nvSpPr>
          <p:cNvPr id="11" name="Google Shape;65;p16">
            <a:extLst>
              <a:ext uri="{FF2B5EF4-FFF2-40B4-BE49-F238E27FC236}">
                <a16:creationId xmlns:a16="http://schemas.microsoft.com/office/drawing/2014/main" id="{4927A092-9342-1844-7396-CFFFF355ED6A}"/>
              </a:ext>
            </a:extLst>
          </p:cNvPr>
          <p:cNvSpPr txBox="1">
            <a:spLocks/>
          </p:cNvSpPr>
          <p:nvPr/>
        </p:nvSpPr>
        <p:spPr>
          <a:xfrm>
            <a:off x="4571999" y="2228162"/>
            <a:ext cx="3377381" cy="706767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VGG16 Image vs </a:t>
            </a:r>
            <a:r>
              <a:rPr lang="en-US" sz="2000" dirty="0" err="1">
                <a:solidFill>
                  <a:schemeClr val="tx2"/>
                </a:solidFill>
              </a:rPr>
              <a:t>Facial_emotion_images</a:t>
            </a:r>
            <a:endParaRPr lang="en-US" sz="2000" dirty="0">
              <a:solidFill>
                <a:schemeClr val="tx2"/>
              </a:solidFill>
            </a:endParaRPr>
          </a:p>
          <a:p>
            <a:pPr marL="342900" indent="-342900"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2"/>
              </a:solidFill>
            </a:endParaRPr>
          </a:p>
        </p:txBody>
      </p:sp>
      <p:sp>
        <p:nvSpPr>
          <p:cNvPr id="2" name="Google Shape;65;p16">
            <a:extLst>
              <a:ext uri="{FF2B5EF4-FFF2-40B4-BE49-F238E27FC236}">
                <a16:creationId xmlns:a16="http://schemas.microsoft.com/office/drawing/2014/main" id="{08D307C8-8BDA-1CAE-2F76-5D991BC77A62}"/>
              </a:ext>
            </a:extLst>
          </p:cNvPr>
          <p:cNvSpPr txBox="1">
            <a:spLocks/>
          </p:cNvSpPr>
          <p:nvPr/>
        </p:nvSpPr>
        <p:spPr>
          <a:xfrm>
            <a:off x="4571999" y="4289466"/>
            <a:ext cx="3333137" cy="512437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65 to 1 Image Data</a:t>
            </a:r>
          </a:p>
          <a:p>
            <a:pPr marL="342900" indent="-342900"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19527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p32"/>
          <p:cNvSpPr txBox="1">
            <a:spLocks noGrp="1"/>
          </p:cNvSpPr>
          <p:nvPr>
            <p:ph type="title"/>
          </p:nvPr>
        </p:nvSpPr>
        <p:spPr>
          <a:xfrm>
            <a:off x="720000" y="27894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ResNetV2 ARCHITECTURE</a:t>
            </a:r>
            <a:endParaRPr dirty="0"/>
          </a:p>
        </p:txBody>
      </p:sp>
      <p:sp>
        <p:nvSpPr>
          <p:cNvPr id="11" name="Google Shape;65;p16">
            <a:extLst>
              <a:ext uri="{FF2B5EF4-FFF2-40B4-BE49-F238E27FC236}">
                <a16:creationId xmlns:a16="http://schemas.microsoft.com/office/drawing/2014/main" id="{4927A092-9342-1844-7396-CFFFF355ED6A}"/>
              </a:ext>
            </a:extLst>
          </p:cNvPr>
          <p:cNvSpPr txBox="1">
            <a:spLocks/>
          </p:cNvSpPr>
          <p:nvPr/>
        </p:nvSpPr>
        <p:spPr>
          <a:xfrm>
            <a:off x="540773" y="851645"/>
            <a:ext cx="4375355" cy="3086174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42,658,176 Parameters</a:t>
            </a:r>
          </a:p>
          <a:p>
            <a:pPr marL="342900" indent="-342900"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2"/>
              </a:solidFill>
            </a:endParaRPr>
          </a:p>
          <a:p>
            <a:pPr marL="342900" indent="-342900"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2"/>
              </a:solidFill>
            </a:endParaRPr>
          </a:p>
          <a:p>
            <a:pPr marL="342900" indent="-342900"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2"/>
              </a:solidFill>
            </a:endParaRPr>
          </a:p>
          <a:p>
            <a:pPr marL="342900" indent="-342900"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2"/>
              </a:solidFill>
            </a:endParaRPr>
          </a:p>
          <a:p>
            <a:pPr marL="342900" indent="-342900"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2"/>
              </a:solidFill>
            </a:endParaRPr>
          </a:p>
          <a:p>
            <a:pPr marL="342900" indent="-342900"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2"/>
              </a:solidFill>
            </a:endParaRPr>
          </a:p>
          <a:p>
            <a:pPr marL="342900" indent="-342900"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Poor performance on Dataset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E14550-331B-6BBE-F581-40F3AAF3FA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536"/>
          <a:stretch/>
        </p:blipFill>
        <p:spPr>
          <a:xfrm>
            <a:off x="5569974" y="1286386"/>
            <a:ext cx="2703872" cy="146876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24EBEB9-37BF-0CB4-109C-3841D51DA6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489" y="1286386"/>
            <a:ext cx="4586011" cy="2002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441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p32"/>
          <p:cNvSpPr txBox="1">
            <a:spLocks noGrp="1"/>
          </p:cNvSpPr>
          <p:nvPr>
            <p:ph type="title"/>
          </p:nvPr>
        </p:nvSpPr>
        <p:spPr>
          <a:xfrm>
            <a:off x="720000" y="27894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EFFICENTNET ARCHITECTURE</a:t>
            </a:r>
            <a:endParaRPr dirty="0"/>
          </a:p>
        </p:txBody>
      </p:sp>
      <p:sp>
        <p:nvSpPr>
          <p:cNvPr id="11" name="Google Shape;65;p16">
            <a:extLst>
              <a:ext uri="{FF2B5EF4-FFF2-40B4-BE49-F238E27FC236}">
                <a16:creationId xmlns:a16="http://schemas.microsoft.com/office/drawing/2014/main" id="{4927A092-9342-1844-7396-CFFFF355ED6A}"/>
              </a:ext>
            </a:extLst>
          </p:cNvPr>
          <p:cNvSpPr txBox="1">
            <a:spLocks/>
          </p:cNvSpPr>
          <p:nvPr/>
        </p:nvSpPr>
        <p:spPr>
          <a:xfrm>
            <a:off x="5024284" y="1608730"/>
            <a:ext cx="3328916" cy="2466592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600"/>
              </a:spcAft>
              <a:buClr>
                <a:schemeClr val="bg2"/>
              </a:buClr>
            </a:pPr>
            <a:endParaRPr lang="en-US" sz="2000" dirty="0">
              <a:solidFill>
                <a:schemeClr val="tx2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BBF09A8-14DC-3671-DE7B-232BCB8A51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232" y="1608730"/>
            <a:ext cx="5486400" cy="1130281"/>
          </a:xfrm>
          <a:prstGeom prst="rect">
            <a:avLst/>
          </a:prstGeom>
        </p:spPr>
      </p:pic>
      <p:sp>
        <p:nvSpPr>
          <p:cNvPr id="14" name="Google Shape;65;p16">
            <a:extLst>
              <a:ext uri="{FF2B5EF4-FFF2-40B4-BE49-F238E27FC236}">
                <a16:creationId xmlns:a16="http://schemas.microsoft.com/office/drawing/2014/main" id="{E2E19549-1433-1079-EF60-F81B47EFB49E}"/>
              </a:ext>
            </a:extLst>
          </p:cNvPr>
          <p:cNvSpPr txBox="1">
            <a:spLocks/>
          </p:cNvSpPr>
          <p:nvPr/>
        </p:nvSpPr>
        <p:spPr>
          <a:xfrm>
            <a:off x="648929" y="1028663"/>
            <a:ext cx="4763729" cy="2884576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8,769,374 Parameters </a:t>
            </a:r>
          </a:p>
          <a:p>
            <a:pPr marL="342900" indent="-342900"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2"/>
              </a:solidFill>
            </a:endParaRPr>
          </a:p>
          <a:p>
            <a:pPr marL="342900" indent="-342900"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2"/>
              </a:solidFill>
            </a:endParaRPr>
          </a:p>
          <a:p>
            <a:pPr marL="342900" indent="-342900"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2"/>
              </a:solidFill>
            </a:endParaRPr>
          </a:p>
          <a:p>
            <a:pPr marL="342900" indent="-342900"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2"/>
              </a:solidFill>
            </a:endParaRPr>
          </a:p>
          <a:p>
            <a:pPr marL="342900" indent="-342900"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2"/>
              </a:solidFill>
            </a:endParaRPr>
          </a:p>
          <a:p>
            <a:pPr marL="342900" indent="-342900"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Poor performance on Dataset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3"/>
          <p:cNvSpPr txBox="1">
            <a:spLocks noGrp="1"/>
          </p:cNvSpPr>
          <p:nvPr>
            <p:ph type="title"/>
          </p:nvPr>
        </p:nvSpPr>
        <p:spPr>
          <a:xfrm>
            <a:off x="720000" y="202926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MILESTONE  1  MODEL</a:t>
            </a:r>
            <a:endParaRPr dirty="0"/>
          </a:p>
        </p:txBody>
      </p:sp>
      <p:sp>
        <p:nvSpPr>
          <p:cNvPr id="2" name="Google Shape;373;p23">
            <a:extLst>
              <a:ext uri="{FF2B5EF4-FFF2-40B4-BE49-F238E27FC236}">
                <a16:creationId xmlns:a16="http://schemas.microsoft.com/office/drawing/2014/main" id="{194FCED4-D290-643F-C47C-9826A856472B}"/>
              </a:ext>
            </a:extLst>
          </p:cNvPr>
          <p:cNvSpPr txBox="1"/>
          <p:nvPr/>
        </p:nvSpPr>
        <p:spPr>
          <a:xfrm>
            <a:off x="651273" y="758192"/>
            <a:ext cx="4908869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Enhanced Version 3 CNN Model</a:t>
            </a:r>
            <a:endParaRPr sz="2400" b="1" dirty="0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3" name="Google Shape;65;p16">
            <a:extLst>
              <a:ext uri="{FF2B5EF4-FFF2-40B4-BE49-F238E27FC236}">
                <a16:creationId xmlns:a16="http://schemas.microsoft.com/office/drawing/2014/main" id="{6357475A-37BE-F885-B8A1-5B23556DB16A}"/>
              </a:ext>
            </a:extLst>
          </p:cNvPr>
          <p:cNvSpPr txBox="1">
            <a:spLocks/>
          </p:cNvSpPr>
          <p:nvPr/>
        </p:nvSpPr>
        <p:spPr>
          <a:xfrm>
            <a:off x="651273" y="1084069"/>
            <a:ext cx="7309001" cy="1580473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Conv2D Layer Added</a:t>
            </a:r>
          </a:p>
          <a:p>
            <a:pPr marL="342900" indent="-342900"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More Neurons per Conv2D Layer</a:t>
            </a:r>
          </a:p>
          <a:p>
            <a:pPr marL="342900" indent="-342900"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Data Loader Augmentation Hyperparameter adjustments</a:t>
            </a:r>
          </a:p>
          <a:p>
            <a:pPr marL="342900" indent="-342900"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Validation accuracy dips to in Epoch 8?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BDE70D24-9774-92B9-5ED2-1D56D69124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2154" y="2718620"/>
            <a:ext cx="5520813" cy="2099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70111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3"/>
          <p:cNvSpPr txBox="1">
            <a:spLocks noGrp="1"/>
          </p:cNvSpPr>
          <p:nvPr>
            <p:ph type="title"/>
          </p:nvPr>
        </p:nvSpPr>
        <p:spPr>
          <a:xfrm>
            <a:off x="7201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CAPSTONE  MODEL</a:t>
            </a:r>
            <a:endParaRPr dirty="0"/>
          </a:p>
        </p:txBody>
      </p:sp>
      <p:sp>
        <p:nvSpPr>
          <p:cNvPr id="373" name="Google Shape;373;p23"/>
          <p:cNvSpPr txBox="1"/>
          <p:nvPr/>
        </p:nvSpPr>
        <p:spPr>
          <a:xfrm>
            <a:off x="720100" y="1181446"/>
            <a:ext cx="4215694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Final CapStone Model Version</a:t>
            </a:r>
            <a:endParaRPr sz="2400" b="1" dirty="0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2" name="Google Shape;65;p16">
            <a:extLst>
              <a:ext uri="{FF2B5EF4-FFF2-40B4-BE49-F238E27FC236}">
                <a16:creationId xmlns:a16="http://schemas.microsoft.com/office/drawing/2014/main" id="{68F198E8-3E5D-B584-F628-46E35E585690}"/>
              </a:ext>
            </a:extLst>
          </p:cNvPr>
          <p:cNvSpPr txBox="1">
            <a:spLocks/>
          </p:cNvSpPr>
          <p:nvPr/>
        </p:nvSpPr>
        <p:spPr>
          <a:xfrm>
            <a:off x="759429" y="1506856"/>
            <a:ext cx="7309001" cy="1580473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Conv2D Layer Added</a:t>
            </a:r>
          </a:p>
          <a:p>
            <a:pPr marL="342900" indent="-342900"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More Neurons per Conv2D Layer</a:t>
            </a:r>
          </a:p>
          <a:p>
            <a:pPr marL="342900" indent="-342900"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More parameters : 2,973,700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98ADE474-612E-A750-E606-1431E6DE16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8516" y="2695094"/>
            <a:ext cx="5093110" cy="2263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11016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 txBox="1">
            <a:spLocks noGrp="1"/>
          </p:cNvSpPr>
          <p:nvPr>
            <p:ph type="title"/>
          </p:nvPr>
        </p:nvSpPr>
        <p:spPr>
          <a:xfrm>
            <a:off x="7201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PROBLEM DEFINITION</a:t>
            </a:r>
            <a:endParaRPr dirty="0"/>
          </a:p>
        </p:txBody>
      </p:sp>
      <p:sp>
        <p:nvSpPr>
          <p:cNvPr id="2" name="Google Shape;65;p16">
            <a:extLst>
              <a:ext uri="{FF2B5EF4-FFF2-40B4-BE49-F238E27FC236}">
                <a16:creationId xmlns:a16="http://schemas.microsoft.com/office/drawing/2014/main" id="{C81F18B6-3031-1E63-E408-4C74108DABD9}"/>
              </a:ext>
            </a:extLst>
          </p:cNvPr>
          <p:cNvSpPr txBox="1">
            <a:spLocks/>
          </p:cNvSpPr>
          <p:nvPr/>
        </p:nvSpPr>
        <p:spPr>
          <a:xfrm>
            <a:off x="530079" y="1148000"/>
            <a:ext cx="7309001" cy="34560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Can emotion be accurately detected by Convolutional Neural Networks (CNN)?</a:t>
            </a:r>
          </a:p>
          <a:p>
            <a:pPr marL="342900" indent="-342900"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Self driving car, detect drowsy or distracted.</a:t>
            </a:r>
          </a:p>
          <a:p>
            <a:pPr marL="342900" indent="-342900"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Potentially assist with security: Predict dangerous behaviors by reading emotions.</a:t>
            </a:r>
          </a:p>
          <a:p>
            <a:pPr marL="342900" indent="-342900"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Detect emotional response of customers to advertisement.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dirty="0">
              <a:solidFill>
                <a:schemeClr val="tx2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2968A50-0EBC-4C4B-0C5E-2B84673F29A4}"/>
              </a:ext>
            </a:extLst>
          </p:cNvPr>
          <p:cNvGrpSpPr/>
          <p:nvPr/>
        </p:nvGrpSpPr>
        <p:grpSpPr>
          <a:xfrm>
            <a:off x="2523816" y="3356253"/>
            <a:ext cx="3432025" cy="1575488"/>
            <a:chOff x="2598072" y="3379571"/>
            <a:chExt cx="3125614" cy="153417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31F3832-8E1D-7EBB-F8FA-FE041B7CEB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98072" y="3379571"/>
              <a:ext cx="1562807" cy="1534169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FC7797E-E6C5-EB80-46CB-7E9B293AA45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60879" y="3379571"/>
              <a:ext cx="809814" cy="153417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67F56D0-FB38-D895-17A2-0004FEAC450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932249" y="3379571"/>
              <a:ext cx="791437" cy="1534170"/>
            </a:xfrm>
            <a:prstGeom prst="rect">
              <a:avLst/>
            </a:prstGeom>
          </p:spPr>
        </p:pic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080A40E3-1C7B-0F7E-A3DD-6FE0E487CA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27743" y="3402657"/>
            <a:ext cx="508513" cy="206912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Google Shape;1025;p35"/>
          <p:cNvSpPr txBox="1">
            <a:spLocks noGrp="1"/>
          </p:cNvSpPr>
          <p:nvPr>
            <p:ph type="title"/>
          </p:nvPr>
        </p:nvSpPr>
        <p:spPr>
          <a:xfrm>
            <a:off x="7201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 TECH AGENCY INFOGRAPHICS</a:t>
            </a:r>
            <a:endParaRPr/>
          </a:p>
        </p:txBody>
      </p:sp>
      <p:sp>
        <p:nvSpPr>
          <p:cNvPr id="1026" name="Google Shape;1026;p35"/>
          <p:cNvSpPr txBox="1"/>
          <p:nvPr/>
        </p:nvSpPr>
        <p:spPr>
          <a:xfrm>
            <a:off x="2844250" y="1178275"/>
            <a:ext cx="35127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OUR SCHEDULE</a:t>
            </a:r>
            <a:endParaRPr sz="2400" b="1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027" name="Google Shape;1027;p35"/>
          <p:cNvSpPr txBox="1"/>
          <p:nvPr/>
        </p:nvSpPr>
        <p:spPr>
          <a:xfrm>
            <a:off x="720100" y="4090575"/>
            <a:ext cx="3852000" cy="5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Follow the link in the graph to modify its data and then paste the new one here. </a:t>
            </a:r>
            <a:r>
              <a:rPr lang="en" sz="1200" b="1">
                <a:solidFill>
                  <a:schemeClr val="lt2"/>
                </a:solidFill>
                <a:uFill>
                  <a:noFill/>
                </a:uFill>
                <a:latin typeface="Fira Sans Condensed"/>
                <a:ea typeface="Fira Sans Condensed"/>
                <a:cs typeface="Fira Sans Condensed"/>
                <a:sym typeface="Fira Sans Condensed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For more info, click here</a:t>
            </a:r>
            <a:endParaRPr sz="1200" b="1">
              <a:solidFill>
                <a:schemeClr val="lt2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  <p:grpSp>
        <p:nvGrpSpPr>
          <p:cNvPr id="1028" name="Google Shape;1028;p35"/>
          <p:cNvGrpSpPr/>
          <p:nvPr/>
        </p:nvGrpSpPr>
        <p:grpSpPr>
          <a:xfrm>
            <a:off x="4824650" y="3798525"/>
            <a:ext cx="3359127" cy="555564"/>
            <a:chOff x="4824650" y="3798525"/>
            <a:chExt cx="3359127" cy="555564"/>
          </a:xfrm>
        </p:grpSpPr>
        <p:sp>
          <p:nvSpPr>
            <p:cNvPr id="1029" name="Google Shape;1029;p35"/>
            <p:cNvSpPr txBox="1"/>
            <p:nvPr/>
          </p:nvSpPr>
          <p:spPr>
            <a:xfrm>
              <a:off x="4824650" y="3798536"/>
              <a:ext cx="8934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rPr>
                <a:t>10h</a:t>
              </a:r>
              <a:endParaRPr sz="24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endParaRPr>
            </a:p>
          </p:txBody>
        </p:sp>
        <p:sp>
          <p:nvSpPr>
            <p:cNvPr id="1030" name="Google Shape;1030;p35"/>
            <p:cNvSpPr txBox="1"/>
            <p:nvPr/>
          </p:nvSpPr>
          <p:spPr>
            <a:xfrm>
              <a:off x="5718077" y="4079889"/>
              <a:ext cx="2465700" cy="27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2"/>
                  </a:solidFill>
                  <a:latin typeface="Fira Sans Condensed"/>
                  <a:ea typeface="Fira Sans Condensed"/>
                  <a:cs typeface="Fira Sans Condensed"/>
                  <a:sym typeface="Fira Sans Condensed"/>
                </a:rPr>
                <a:t>Mercury is a small planet</a:t>
              </a:r>
              <a:endParaRPr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endParaRPr>
            </a:p>
          </p:txBody>
        </p:sp>
        <p:sp>
          <p:nvSpPr>
            <p:cNvPr id="1031" name="Google Shape;1031;p35"/>
            <p:cNvSpPr txBox="1"/>
            <p:nvPr/>
          </p:nvSpPr>
          <p:spPr>
            <a:xfrm>
              <a:off x="5718049" y="3798525"/>
              <a:ext cx="24657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rPr>
                <a:t>MERCURY</a:t>
              </a:r>
              <a:endParaRPr sz="24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endParaRPr>
            </a:p>
          </p:txBody>
        </p:sp>
      </p:grpSp>
      <p:grpSp>
        <p:nvGrpSpPr>
          <p:cNvPr id="1032" name="Google Shape;1032;p35"/>
          <p:cNvGrpSpPr/>
          <p:nvPr/>
        </p:nvGrpSpPr>
        <p:grpSpPr>
          <a:xfrm>
            <a:off x="4824650" y="1752761"/>
            <a:ext cx="3359127" cy="555553"/>
            <a:chOff x="4824650" y="1752761"/>
            <a:chExt cx="3359127" cy="555553"/>
          </a:xfrm>
        </p:grpSpPr>
        <p:sp>
          <p:nvSpPr>
            <p:cNvPr id="1033" name="Google Shape;1033;p35"/>
            <p:cNvSpPr txBox="1"/>
            <p:nvPr/>
          </p:nvSpPr>
          <p:spPr>
            <a:xfrm>
              <a:off x="4824650" y="1752761"/>
              <a:ext cx="8934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rPr>
                <a:t>12h</a:t>
              </a:r>
              <a:endParaRPr sz="24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endParaRPr>
            </a:p>
          </p:txBody>
        </p:sp>
        <p:sp>
          <p:nvSpPr>
            <p:cNvPr id="1034" name="Google Shape;1034;p35"/>
            <p:cNvSpPr txBox="1"/>
            <p:nvPr/>
          </p:nvSpPr>
          <p:spPr>
            <a:xfrm>
              <a:off x="5718077" y="2034114"/>
              <a:ext cx="2465700" cy="27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2"/>
                  </a:solidFill>
                  <a:latin typeface="Fira Sans Condensed"/>
                  <a:ea typeface="Fira Sans Condensed"/>
                  <a:cs typeface="Fira Sans Condensed"/>
                  <a:sym typeface="Fira Sans Condensed"/>
                </a:rPr>
                <a:t>Jupiter is a very big planet</a:t>
              </a:r>
              <a:endParaRPr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endParaRPr>
            </a:p>
          </p:txBody>
        </p:sp>
        <p:sp>
          <p:nvSpPr>
            <p:cNvPr id="1035" name="Google Shape;1035;p35"/>
            <p:cNvSpPr txBox="1"/>
            <p:nvPr/>
          </p:nvSpPr>
          <p:spPr>
            <a:xfrm>
              <a:off x="5696450" y="1830450"/>
              <a:ext cx="2465700" cy="30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rPr>
                <a:t>JUPITER</a:t>
              </a:r>
              <a:endParaRPr sz="24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endParaRPr>
            </a:p>
          </p:txBody>
        </p:sp>
      </p:grpSp>
      <p:grpSp>
        <p:nvGrpSpPr>
          <p:cNvPr id="1036" name="Google Shape;1036;p35"/>
          <p:cNvGrpSpPr/>
          <p:nvPr/>
        </p:nvGrpSpPr>
        <p:grpSpPr>
          <a:xfrm>
            <a:off x="4824650" y="2434675"/>
            <a:ext cx="3359127" cy="555564"/>
            <a:chOff x="4824650" y="2434675"/>
            <a:chExt cx="3359127" cy="555564"/>
          </a:xfrm>
        </p:grpSpPr>
        <p:sp>
          <p:nvSpPr>
            <p:cNvPr id="1037" name="Google Shape;1037;p35"/>
            <p:cNvSpPr txBox="1"/>
            <p:nvPr/>
          </p:nvSpPr>
          <p:spPr>
            <a:xfrm>
              <a:off x="4824650" y="2434686"/>
              <a:ext cx="8934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rPr>
                <a:t>19h</a:t>
              </a:r>
              <a:endParaRPr sz="24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endParaRPr>
            </a:p>
          </p:txBody>
        </p:sp>
        <p:sp>
          <p:nvSpPr>
            <p:cNvPr id="1038" name="Google Shape;1038;p35"/>
            <p:cNvSpPr txBox="1"/>
            <p:nvPr/>
          </p:nvSpPr>
          <p:spPr>
            <a:xfrm>
              <a:off x="5718077" y="2716039"/>
              <a:ext cx="2465700" cy="27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2"/>
                  </a:solidFill>
                  <a:latin typeface="Fira Sans Condensed"/>
                  <a:ea typeface="Fira Sans Condensed"/>
                  <a:cs typeface="Fira Sans Condensed"/>
                  <a:sym typeface="Fira Sans Condensed"/>
                </a:rPr>
                <a:t>Venus has a toxic atmosphere</a:t>
              </a:r>
              <a:endParaRPr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endParaRPr>
            </a:p>
          </p:txBody>
        </p:sp>
        <p:sp>
          <p:nvSpPr>
            <p:cNvPr id="1039" name="Google Shape;1039;p35"/>
            <p:cNvSpPr txBox="1"/>
            <p:nvPr/>
          </p:nvSpPr>
          <p:spPr>
            <a:xfrm>
              <a:off x="5718049" y="2434675"/>
              <a:ext cx="24657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rPr>
                <a:t>VENUS</a:t>
              </a:r>
              <a:endParaRPr sz="24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endParaRPr>
            </a:p>
          </p:txBody>
        </p:sp>
      </p:grpSp>
      <p:grpSp>
        <p:nvGrpSpPr>
          <p:cNvPr id="1040" name="Google Shape;1040;p35"/>
          <p:cNvGrpSpPr/>
          <p:nvPr/>
        </p:nvGrpSpPr>
        <p:grpSpPr>
          <a:xfrm>
            <a:off x="4824650" y="3116600"/>
            <a:ext cx="3359127" cy="555564"/>
            <a:chOff x="4824650" y="3116600"/>
            <a:chExt cx="3359127" cy="555564"/>
          </a:xfrm>
        </p:grpSpPr>
        <p:sp>
          <p:nvSpPr>
            <p:cNvPr id="1041" name="Google Shape;1041;p35"/>
            <p:cNvSpPr txBox="1"/>
            <p:nvPr/>
          </p:nvSpPr>
          <p:spPr>
            <a:xfrm>
              <a:off x="4824650" y="3116611"/>
              <a:ext cx="8934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rPr>
                <a:t>15h</a:t>
              </a:r>
              <a:endParaRPr sz="24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endParaRPr>
            </a:p>
          </p:txBody>
        </p:sp>
        <p:sp>
          <p:nvSpPr>
            <p:cNvPr id="1042" name="Google Shape;1042;p35"/>
            <p:cNvSpPr txBox="1"/>
            <p:nvPr/>
          </p:nvSpPr>
          <p:spPr>
            <a:xfrm>
              <a:off x="5718077" y="3397964"/>
              <a:ext cx="2465700" cy="27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2"/>
                  </a:solidFill>
                  <a:latin typeface="Fira Sans Condensed"/>
                  <a:ea typeface="Fira Sans Condensed"/>
                  <a:cs typeface="Fira Sans Condensed"/>
                  <a:sym typeface="Fira Sans Condensed"/>
                </a:rPr>
                <a:t>Mars was named after a god</a:t>
              </a:r>
              <a:endParaRPr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endParaRPr>
            </a:p>
          </p:txBody>
        </p:sp>
        <p:sp>
          <p:nvSpPr>
            <p:cNvPr id="1043" name="Google Shape;1043;p35"/>
            <p:cNvSpPr txBox="1"/>
            <p:nvPr/>
          </p:nvSpPr>
          <p:spPr>
            <a:xfrm>
              <a:off x="5718049" y="3116600"/>
              <a:ext cx="24657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rPr>
                <a:t>MARS</a:t>
              </a:r>
              <a:endParaRPr sz="24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endParaRPr>
            </a:p>
          </p:txBody>
        </p:sp>
      </p:grpSp>
      <p:sp>
        <p:nvSpPr>
          <p:cNvPr id="1044" name="Google Shape;1044;p35"/>
          <p:cNvSpPr/>
          <p:nvPr/>
        </p:nvSpPr>
        <p:spPr>
          <a:xfrm>
            <a:off x="4697741" y="2599836"/>
            <a:ext cx="126900" cy="126900"/>
          </a:xfrm>
          <a:prstGeom prst="ellipse">
            <a:avLst/>
          </a:prstGeom>
          <a:solidFill>
            <a:schemeClr val="dk1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5" name="Google Shape;1045;p35"/>
          <p:cNvSpPr/>
          <p:nvPr/>
        </p:nvSpPr>
        <p:spPr>
          <a:xfrm>
            <a:off x="4697741" y="3281761"/>
            <a:ext cx="126900" cy="126900"/>
          </a:xfrm>
          <a:prstGeom prst="ellipse">
            <a:avLst/>
          </a:prstGeom>
          <a:solidFill>
            <a:schemeClr val="lt2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6" name="Google Shape;1046;p35"/>
          <p:cNvSpPr/>
          <p:nvPr/>
        </p:nvSpPr>
        <p:spPr>
          <a:xfrm>
            <a:off x="4697741" y="3963686"/>
            <a:ext cx="126900" cy="126900"/>
          </a:xfrm>
          <a:prstGeom prst="ellipse">
            <a:avLst/>
          </a:prstGeom>
          <a:solidFill>
            <a:schemeClr val="dk2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7" name="Google Shape;1047;p35"/>
          <p:cNvSpPr/>
          <p:nvPr/>
        </p:nvSpPr>
        <p:spPr>
          <a:xfrm>
            <a:off x="4697741" y="1917911"/>
            <a:ext cx="126900" cy="1269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8" name="Google Shape;1048;p35"/>
          <p:cNvSpPr txBox="1"/>
          <p:nvPr/>
        </p:nvSpPr>
        <p:spPr>
          <a:xfrm>
            <a:off x="1391962" y="3749775"/>
            <a:ext cx="756300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Jupiter</a:t>
            </a:r>
            <a:endParaRPr sz="1200">
              <a:solidFill>
                <a:schemeClr val="lt2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  <p:sp>
        <p:nvSpPr>
          <p:cNvPr id="1049" name="Google Shape;1049;p35"/>
          <p:cNvSpPr txBox="1"/>
          <p:nvPr/>
        </p:nvSpPr>
        <p:spPr>
          <a:xfrm>
            <a:off x="1922354" y="3749775"/>
            <a:ext cx="756300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Venus</a:t>
            </a:r>
            <a:endParaRPr sz="1200">
              <a:solidFill>
                <a:schemeClr val="lt2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  <p:sp>
        <p:nvSpPr>
          <p:cNvPr id="1050" name="Google Shape;1050;p35"/>
          <p:cNvSpPr txBox="1"/>
          <p:nvPr/>
        </p:nvSpPr>
        <p:spPr>
          <a:xfrm>
            <a:off x="2452745" y="3749775"/>
            <a:ext cx="756300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Mars</a:t>
            </a:r>
            <a:endParaRPr sz="1200">
              <a:solidFill>
                <a:schemeClr val="lt2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  <p:sp>
        <p:nvSpPr>
          <p:cNvPr id="1051" name="Google Shape;1051;p35"/>
          <p:cNvSpPr txBox="1"/>
          <p:nvPr/>
        </p:nvSpPr>
        <p:spPr>
          <a:xfrm>
            <a:off x="2983137" y="3749775"/>
            <a:ext cx="756300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Mercury</a:t>
            </a:r>
            <a:endParaRPr sz="1200">
              <a:solidFill>
                <a:schemeClr val="lt2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  <p:pic>
        <p:nvPicPr>
          <p:cNvPr id="1052" name="Google Shape;1052;p35" title="Gráfico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3873"/>
          <a:stretch/>
        </p:blipFill>
        <p:spPr>
          <a:xfrm>
            <a:off x="1175450" y="1635475"/>
            <a:ext cx="2650499" cy="2163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5" name="Google Shape;1215;p40"/>
          <p:cNvSpPr txBox="1">
            <a:spLocks noGrp="1"/>
          </p:cNvSpPr>
          <p:nvPr>
            <p:ph type="title"/>
          </p:nvPr>
        </p:nvSpPr>
        <p:spPr>
          <a:xfrm>
            <a:off x="7201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 TECH AGENCY INFOGRAPHICS</a:t>
            </a:r>
            <a:endParaRPr/>
          </a:p>
        </p:txBody>
      </p:sp>
      <p:graphicFrame>
        <p:nvGraphicFramePr>
          <p:cNvPr id="1216" name="Google Shape;1216;p40"/>
          <p:cNvGraphicFramePr/>
          <p:nvPr/>
        </p:nvGraphicFramePr>
        <p:xfrm>
          <a:off x="713275" y="1618473"/>
          <a:ext cx="7717350" cy="2986890"/>
        </p:xfrm>
        <a:graphic>
          <a:graphicData uri="http://schemas.openxmlformats.org/drawingml/2006/table">
            <a:tbl>
              <a:tblPr>
                <a:noFill/>
                <a:tableStyleId>{177190C2-4C7D-40EE-A4BC-B9D02DC21F93}</a:tableStyleId>
              </a:tblPr>
              <a:tblGrid>
                <a:gridCol w="1286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86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862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862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862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862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784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  <a:latin typeface="Raleway Medium"/>
                        <a:ea typeface="Raleway Medium"/>
                        <a:cs typeface="Raleway Medium"/>
                        <a:sym typeface="Raleway Medium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>
                          <a:solidFill>
                            <a:schemeClr val="lt2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MON</a:t>
                      </a:r>
                      <a:endParaRPr sz="2400" b="1">
                        <a:solidFill>
                          <a:schemeClr val="lt2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3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>
                          <a:solidFill>
                            <a:schemeClr val="lt2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TUE</a:t>
                      </a:r>
                      <a:endParaRPr sz="2400" b="1">
                        <a:solidFill>
                          <a:schemeClr val="lt2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3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>
                          <a:solidFill>
                            <a:schemeClr val="lt2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WED</a:t>
                      </a:r>
                      <a:endParaRPr sz="2400" b="1">
                        <a:solidFill>
                          <a:schemeClr val="lt2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3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>
                          <a:solidFill>
                            <a:schemeClr val="lt2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THU</a:t>
                      </a:r>
                      <a:endParaRPr sz="2400" b="1">
                        <a:solidFill>
                          <a:schemeClr val="lt2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3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>
                          <a:solidFill>
                            <a:schemeClr val="lt2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FRI</a:t>
                      </a:r>
                      <a:endParaRPr sz="2400" b="1">
                        <a:solidFill>
                          <a:schemeClr val="lt2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372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16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lt2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08:00</a:t>
                      </a:r>
                      <a:endParaRPr b="1">
                        <a:solidFill>
                          <a:schemeClr val="lt2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3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Insert your own text</a:t>
                      </a:r>
                      <a:endParaRPr>
                        <a:solidFill>
                          <a:schemeClr val="lt2"/>
                        </a:solidFill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3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Insert your own text</a:t>
                      </a:r>
                      <a:endParaRPr>
                        <a:solidFill>
                          <a:schemeClr val="lt2"/>
                        </a:solidFill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3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Insert your own text</a:t>
                      </a:r>
                      <a:endParaRPr>
                        <a:solidFill>
                          <a:schemeClr val="lt2"/>
                        </a:solidFill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3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Insert your own text</a:t>
                      </a:r>
                      <a:endParaRPr>
                        <a:solidFill>
                          <a:schemeClr val="lt2"/>
                        </a:solidFill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3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Insert your own text</a:t>
                      </a:r>
                      <a:endParaRPr>
                        <a:solidFill>
                          <a:schemeClr val="lt2"/>
                        </a:solidFill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372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16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lt2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10:00</a:t>
                      </a:r>
                      <a:endParaRPr b="1">
                        <a:solidFill>
                          <a:schemeClr val="lt2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3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Insert your own text</a:t>
                      </a:r>
                      <a:endParaRPr>
                        <a:solidFill>
                          <a:schemeClr val="lt2"/>
                        </a:solidFill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3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Insert your own text</a:t>
                      </a:r>
                      <a:endParaRPr>
                        <a:solidFill>
                          <a:schemeClr val="lt2"/>
                        </a:solidFill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3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Insert your own text</a:t>
                      </a:r>
                      <a:endParaRPr>
                        <a:solidFill>
                          <a:schemeClr val="lt2"/>
                        </a:solidFill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3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Insert your own text</a:t>
                      </a:r>
                      <a:endParaRPr>
                        <a:solidFill>
                          <a:schemeClr val="lt2"/>
                        </a:solidFill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3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Insert your own text</a:t>
                      </a:r>
                      <a:endParaRPr>
                        <a:solidFill>
                          <a:schemeClr val="lt2"/>
                        </a:solidFill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372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50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lt2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12:00</a:t>
                      </a:r>
                      <a:endParaRPr b="1">
                        <a:solidFill>
                          <a:schemeClr val="lt2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3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Insert your own text</a:t>
                      </a:r>
                      <a:endParaRPr>
                        <a:solidFill>
                          <a:schemeClr val="lt2"/>
                        </a:solidFill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3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Insert your own text</a:t>
                      </a:r>
                      <a:endParaRPr>
                        <a:solidFill>
                          <a:schemeClr val="lt2"/>
                        </a:solidFill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3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Insert your own text</a:t>
                      </a:r>
                      <a:endParaRPr>
                        <a:solidFill>
                          <a:schemeClr val="lt2"/>
                        </a:solidFill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3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Insert your own text</a:t>
                      </a:r>
                      <a:endParaRPr>
                        <a:solidFill>
                          <a:schemeClr val="lt2"/>
                        </a:solidFill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3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Insert your own text</a:t>
                      </a:r>
                      <a:endParaRPr>
                        <a:solidFill>
                          <a:schemeClr val="lt2"/>
                        </a:solidFill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372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50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lt2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2:00</a:t>
                      </a:r>
                      <a:endParaRPr b="1">
                        <a:solidFill>
                          <a:schemeClr val="lt2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3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Insert your own text</a:t>
                      </a:r>
                      <a:endParaRPr>
                        <a:solidFill>
                          <a:schemeClr val="lt2"/>
                        </a:solidFill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3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Insert your own text</a:t>
                      </a:r>
                      <a:endParaRPr>
                        <a:solidFill>
                          <a:schemeClr val="lt2"/>
                        </a:solidFill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3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Insert your own text</a:t>
                      </a:r>
                      <a:endParaRPr>
                        <a:solidFill>
                          <a:schemeClr val="lt2"/>
                        </a:solidFill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3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Insert your own text</a:t>
                      </a:r>
                      <a:endParaRPr>
                        <a:solidFill>
                          <a:schemeClr val="lt2"/>
                        </a:solidFill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3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Insert your own text</a:t>
                      </a:r>
                      <a:endParaRPr>
                        <a:solidFill>
                          <a:schemeClr val="lt2"/>
                        </a:solidFill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372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217" name="Google Shape;1217;p40"/>
          <p:cNvSpPr txBox="1"/>
          <p:nvPr/>
        </p:nvSpPr>
        <p:spPr>
          <a:xfrm>
            <a:off x="3084150" y="1178275"/>
            <a:ext cx="29757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PLANNING</a:t>
            </a:r>
            <a:endParaRPr sz="2400" b="1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grpSp>
        <p:nvGrpSpPr>
          <p:cNvPr id="1218" name="Google Shape;1218;p40"/>
          <p:cNvGrpSpPr/>
          <p:nvPr/>
        </p:nvGrpSpPr>
        <p:grpSpPr>
          <a:xfrm>
            <a:off x="1194854" y="1666912"/>
            <a:ext cx="320143" cy="392581"/>
            <a:chOff x="3086313" y="2877049"/>
            <a:chExt cx="320143" cy="392581"/>
          </a:xfrm>
        </p:grpSpPr>
        <p:sp>
          <p:nvSpPr>
            <p:cNvPr id="1219" name="Google Shape;1219;p40"/>
            <p:cNvSpPr/>
            <p:nvPr/>
          </p:nvSpPr>
          <p:spPr>
            <a:xfrm>
              <a:off x="3125749" y="2915371"/>
              <a:ext cx="240505" cy="354259"/>
            </a:xfrm>
            <a:custGeom>
              <a:avLst/>
              <a:gdLst/>
              <a:ahLst/>
              <a:cxnLst/>
              <a:rect l="l" t="t" r="r" b="b"/>
              <a:pathLst>
                <a:path w="7550" h="11121" extrusionOk="0">
                  <a:moveTo>
                    <a:pt x="3775" y="2929"/>
                  </a:moveTo>
                  <a:lnTo>
                    <a:pt x="3918" y="3120"/>
                  </a:lnTo>
                  <a:cubicBezTo>
                    <a:pt x="3871" y="3144"/>
                    <a:pt x="3823" y="3144"/>
                    <a:pt x="3775" y="3144"/>
                  </a:cubicBezTo>
                  <a:cubicBezTo>
                    <a:pt x="3740" y="3132"/>
                    <a:pt x="3692" y="3120"/>
                    <a:pt x="3644" y="3120"/>
                  </a:cubicBezTo>
                  <a:lnTo>
                    <a:pt x="3775" y="2929"/>
                  </a:lnTo>
                  <a:close/>
                  <a:moveTo>
                    <a:pt x="4168" y="3501"/>
                  </a:moveTo>
                  <a:lnTo>
                    <a:pt x="4299" y="3703"/>
                  </a:lnTo>
                  <a:cubicBezTo>
                    <a:pt x="4126" y="3751"/>
                    <a:pt x="3948" y="3775"/>
                    <a:pt x="3769" y="3775"/>
                  </a:cubicBezTo>
                  <a:cubicBezTo>
                    <a:pt x="3591" y="3775"/>
                    <a:pt x="3412" y="3751"/>
                    <a:pt x="3239" y="3703"/>
                  </a:cubicBezTo>
                  <a:lnTo>
                    <a:pt x="3382" y="3501"/>
                  </a:lnTo>
                  <a:cubicBezTo>
                    <a:pt x="3513" y="3560"/>
                    <a:pt x="3644" y="3572"/>
                    <a:pt x="3775" y="3572"/>
                  </a:cubicBezTo>
                  <a:cubicBezTo>
                    <a:pt x="3918" y="3572"/>
                    <a:pt x="4049" y="3537"/>
                    <a:pt x="4168" y="3501"/>
                  </a:cubicBezTo>
                  <a:close/>
                  <a:moveTo>
                    <a:pt x="3120" y="4132"/>
                  </a:moveTo>
                  <a:cubicBezTo>
                    <a:pt x="3275" y="4180"/>
                    <a:pt x="3418" y="4191"/>
                    <a:pt x="3561" y="4215"/>
                  </a:cubicBezTo>
                  <a:lnTo>
                    <a:pt x="3561" y="8109"/>
                  </a:lnTo>
                  <a:lnTo>
                    <a:pt x="3120" y="8109"/>
                  </a:lnTo>
                  <a:lnTo>
                    <a:pt x="3120" y="4132"/>
                  </a:lnTo>
                  <a:close/>
                  <a:moveTo>
                    <a:pt x="4430" y="4132"/>
                  </a:moveTo>
                  <a:lnTo>
                    <a:pt x="4430" y="8109"/>
                  </a:lnTo>
                  <a:lnTo>
                    <a:pt x="4001" y="8109"/>
                  </a:lnTo>
                  <a:lnTo>
                    <a:pt x="4001" y="4215"/>
                  </a:lnTo>
                  <a:cubicBezTo>
                    <a:pt x="4156" y="4191"/>
                    <a:pt x="4287" y="4180"/>
                    <a:pt x="4430" y="4132"/>
                  </a:cubicBezTo>
                  <a:close/>
                  <a:moveTo>
                    <a:pt x="3799" y="441"/>
                  </a:moveTo>
                  <a:cubicBezTo>
                    <a:pt x="4668" y="441"/>
                    <a:pt x="5490" y="786"/>
                    <a:pt x="6121" y="1394"/>
                  </a:cubicBezTo>
                  <a:cubicBezTo>
                    <a:pt x="6752" y="2025"/>
                    <a:pt x="7097" y="2858"/>
                    <a:pt x="7097" y="3751"/>
                  </a:cubicBezTo>
                  <a:cubicBezTo>
                    <a:pt x="7097" y="4620"/>
                    <a:pt x="6752" y="5442"/>
                    <a:pt x="6157" y="6073"/>
                  </a:cubicBezTo>
                  <a:cubicBezTo>
                    <a:pt x="5609" y="6632"/>
                    <a:pt x="5299" y="7347"/>
                    <a:pt x="5240" y="8109"/>
                  </a:cubicBezTo>
                  <a:lnTo>
                    <a:pt x="4883" y="8109"/>
                  </a:lnTo>
                  <a:lnTo>
                    <a:pt x="4883" y="3822"/>
                  </a:lnTo>
                  <a:cubicBezTo>
                    <a:pt x="4883" y="3775"/>
                    <a:pt x="4871" y="3739"/>
                    <a:pt x="4835" y="3703"/>
                  </a:cubicBezTo>
                  <a:lnTo>
                    <a:pt x="3978" y="2406"/>
                  </a:lnTo>
                  <a:cubicBezTo>
                    <a:pt x="3930" y="2346"/>
                    <a:pt x="3871" y="2310"/>
                    <a:pt x="3799" y="2310"/>
                  </a:cubicBezTo>
                  <a:cubicBezTo>
                    <a:pt x="3716" y="2310"/>
                    <a:pt x="3644" y="2334"/>
                    <a:pt x="3620" y="2406"/>
                  </a:cubicBezTo>
                  <a:lnTo>
                    <a:pt x="2751" y="3703"/>
                  </a:lnTo>
                  <a:cubicBezTo>
                    <a:pt x="2728" y="3739"/>
                    <a:pt x="2704" y="3775"/>
                    <a:pt x="2704" y="3822"/>
                  </a:cubicBezTo>
                  <a:lnTo>
                    <a:pt x="2704" y="8109"/>
                  </a:lnTo>
                  <a:lnTo>
                    <a:pt x="2347" y="8109"/>
                  </a:lnTo>
                  <a:cubicBezTo>
                    <a:pt x="2287" y="7347"/>
                    <a:pt x="1977" y="6632"/>
                    <a:pt x="1430" y="6073"/>
                  </a:cubicBezTo>
                  <a:cubicBezTo>
                    <a:pt x="834" y="5465"/>
                    <a:pt x="501" y="4656"/>
                    <a:pt x="489" y="3810"/>
                  </a:cubicBezTo>
                  <a:cubicBezTo>
                    <a:pt x="477" y="2929"/>
                    <a:pt x="823" y="2096"/>
                    <a:pt x="1430" y="1453"/>
                  </a:cubicBezTo>
                  <a:cubicBezTo>
                    <a:pt x="2049" y="822"/>
                    <a:pt x="2870" y="453"/>
                    <a:pt x="3751" y="441"/>
                  </a:cubicBezTo>
                  <a:close/>
                  <a:moveTo>
                    <a:pt x="5228" y="8561"/>
                  </a:moveTo>
                  <a:lnTo>
                    <a:pt x="5228" y="8835"/>
                  </a:lnTo>
                  <a:lnTo>
                    <a:pt x="5228" y="8883"/>
                  </a:lnTo>
                  <a:lnTo>
                    <a:pt x="2335" y="8883"/>
                  </a:lnTo>
                  <a:lnTo>
                    <a:pt x="2335" y="8835"/>
                  </a:lnTo>
                  <a:lnTo>
                    <a:pt x="2335" y="8561"/>
                  </a:lnTo>
                  <a:close/>
                  <a:moveTo>
                    <a:pt x="5121" y="9311"/>
                  </a:moveTo>
                  <a:cubicBezTo>
                    <a:pt x="4942" y="9752"/>
                    <a:pt x="4525" y="10026"/>
                    <a:pt x="4037" y="10026"/>
                  </a:cubicBezTo>
                  <a:lnTo>
                    <a:pt x="3525" y="10026"/>
                  </a:lnTo>
                  <a:cubicBezTo>
                    <a:pt x="3037" y="10026"/>
                    <a:pt x="2620" y="9728"/>
                    <a:pt x="2442" y="9311"/>
                  </a:cubicBezTo>
                  <a:close/>
                  <a:moveTo>
                    <a:pt x="4049" y="10478"/>
                  </a:moveTo>
                  <a:cubicBezTo>
                    <a:pt x="4061" y="10478"/>
                    <a:pt x="4109" y="10478"/>
                    <a:pt x="4132" y="10490"/>
                  </a:cubicBezTo>
                  <a:cubicBezTo>
                    <a:pt x="4132" y="10597"/>
                    <a:pt x="4049" y="10668"/>
                    <a:pt x="3954" y="10668"/>
                  </a:cubicBezTo>
                  <a:lnTo>
                    <a:pt x="3620" y="10668"/>
                  </a:lnTo>
                  <a:cubicBezTo>
                    <a:pt x="3513" y="10668"/>
                    <a:pt x="3442" y="10585"/>
                    <a:pt x="3442" y="10490"/>
                  </a:cubicBezTo>
                  <a:lnTo>
                    <a:pt x="3442" y="10478"/>
                  </a:lnTo>
                  <a:close/>
                  <a:moveTo>
                    <a:pt x="3762" y="0"/>
                  </a:moveTo>
                  <a:cubicBezTo>
                    <a:pt x="3746" y="0"/>
                    <a:pt x="3731" y="0"/>
                    <a:pt x="3716" y="0"/>
                  </a:cubicBezTo>
                  <a:cubicBezTo>
                    <a:pt x="1656" y="24"/>
                    <a:pt x="1" y="1739"/>
                    <a:pt x="13" y="3810"/>
                  </a:cubicBezTo>
                  <a:cubicBezTo>
                    <a:pt x="25" y="4775"/>
                    <a:pt x="406" y="5680"/>
                    <a:pt x="1073" y="6370"/>
                  </a:cubicBezTo>
                  <a:cubicBezTo>
                    <a:pt x="1596" y="6906"/>
                    <a:pt x="1870" y="7609"/>
                    <a:pt x="1870" y="8335"/>
                  </a:cubicBezTo>
                  <a:lnTo>
                    <a:pt x="1870" y="8835"/>
                  </a:lnTo>
                  <a:cubicBezTo>
                    <a:pt x="1870" y="9549"/>
                    <a:pt x="2335" y="10168"/>
                    <a:pt x="2966" y="10383"/>
                  </a:cubicBezTo>
                  <a:lnTo>
                    <a:pt x="2966" y="10490"/>
                  </a:lnTo>
                  <a:cubicBezTo>
                    <a:pt x="2966" y="10835"/>
                    <a:pt x="3239" y="11121"/>
                    <a:pt x="3585" y="11121"/>
                  </a:cubicBezTo>
                  <a:lnTo>
                    <a:pt x="3930" y="11121"/>
                  </a:lnTo>
                  <a:cubicBezTo>
                    <a:pt x="4275" y="11121"/>
                    <a:pt x="4549" y="10835"/>
                    <a:pt x="4549" y="10490"/>
                  </a:cubicBezTo>
                  <a:lnTo>
                    <a:pt x="4549" y="10383"/>
                  </a:lnTo>
                  <a:cubicBezTo>
                    <a:pt x="5192" y="10168"/>
                    <a:pt x="5645" y="9549"/>
                    <a:pt x="5645" y="8835"/>
                  </a:cubicBezTo>
                  <a:lnTo>
                    <a:pt x="5645" y="8335"/>
                  </a:lnTo>
                  <a:cubicBezTo>
                    <a:pt x="5645" y="7609"/>
                    <a:pt x="5918" y="6918"/>
                    <a:pt x="6442" y="6382"/>
                  </a:cubicBezTo>
                  <a:cubicBezTo>
                    <a:pt x="7133" y="5680"/>
                    <a:pt x="7502" y="4751"/>
                    <a:pt x="7502" y="3763"/>
                  </a:cubicBezTo>
                  <a:cubicBezTo>
                    <a:pt x="7550" y="2751"/>
                    <a:pt x="7145" y="1798"/>
                    <a:pt x="6418" y="1084"/>
                  </a:cubicBezTo>
                  <a:cubicBezTo>
                    <a:pt x="5715" y="380"/>
                    <a:pt x="4757" y="0"/>
                    <a:pt x="37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40"/>
            <p:cNvSpPr/>
            <p:nvPr/>
          </p:nvSpPr>
          <p:spPr>
            <a:xfrm>
              <a:off x="3263076" y="2942511"/>
              <a:ext cx="79287" cy="99579"/>
            </a:xfrm>
            <a:custGeom>
              <a:avLst/>
              <a:gdLst/>
              <a:ahLst/>
              <a:cxnLst/>
              <a:rect l="l" t="t" r="r" b="b"/>
              <a:pathLst>
                <a:path w="2489" h="3126" extrusionOk="0">
                  <a:moveTo>
                    <a:pt x="246" y="1"/>
                  </a:moveTo>
                  <a:cubicBezTo>
                    <a:pt x="146" y="1"/>
                    <a:pt x="56" y="59"/>
                    <a:pt x="36" y="161"/>
                  </a:cubicBezTo>
                  <a:cubicBezTo>
                    <a:pt x="0" y="280"/>
                    <a:pt x="60" y="399"/>
                    <a:pt x="179" y="422"/>
                  </a:cubicBezTo>
                  <a:cubicBezTo>
                    <a:pt x="1286" y="744"/>
                    <a:pt x="2048" y="1768"/>
                    <a:pt x="2048" y="2899"/>
                  </a:cubicBezTo>
                  <a:cubicBezTo>
                    <a:pt x="2048" y="3018"/>
                    <a:pt x="2143" y="3125"/>
                    <a:pt x="2262" y="3125"/>
                  </a:cubicBezTo>
                  <a:cubicBezTo>
                    <a:pt x="2381" y="3125"/>
                    <a:pt x="2488" y="3018"/>
                    <a:pt x="2488" y="2899"/>
                  </a:cubicBezTo>
                  <a:cubicBezTo>
                    <a:pt x="2488" y="1577"/>
                    <a:pt x="1595" y="387"/>
                    <a:pt x="298" y="6"/>
                  </a:cubicBezTo>
                  <a:cubicBezTo>
                    <a:pt x="280" y="2"/>
                    <a:pt x="263" y="1"/>
                    <a:pt x="2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40"/>
            <p:cNvSpPr/>
            <p:nvPr/>
          </p:nvSpPr>
          <p:spPr>
            <a:xfrm>
              <a:off x="3237656" y="2939262"/>
              <a:ext cx="20897" cy="14462"/>
            </a:xfrm>
            <a:custGeom>
              <a:avLst/>
              <a:gdLst/>
              <a:ahLst/>
              <a:cxnLst/>
              <a:rect l="l" t="t" r="r" b="b"/>
              <a:pathLst>
                <a:path w="656" h="454" extrusionOk="0">
                  <a:moveTo>
                    <a:pt x="227" y="1"/>
                  </a:moveTo>
                  <a:cubicBezTo>
                    <a:pt x="107" y="1"/>
                    <a:pt x="0" y="108"/>
                    <a:pt x="0" y="227"/>
                  </a:cubicBezTo>
                  <a:cubicBezTo>
                    <a:pt x="0" y="346"/>
                    <a:pt x="107" y="453"/>
                    <a:pt x="227" y="453"/>
                  </a:cubicBezTo>
                  <a:lnTo>
                    <a:pt x="417" y="453"/>
                  </a:lnTo>
                  <a:cubicBezTo>
                    <a:pt x="536" y="453"/>
                    <a:pt x="619" y="358"/>
                    <a:pt x="643" y="251"/>
                  </a:cubicBezTo>
                  <a:cubicBezTo>
                    <a:pt x="655" y="108"/>
                    <a:pt x="560" y="1"/>
                    <a:pt x="4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40"/>
            <p:cNvSpPr/>
            <p:nvPr/>
          </p:nvSpPr>
          <p:spPr>
            <a:xfrm>
              <a:off x="3379888" y="3029539"/>
              <a:ext cx="26567" cy="14048"/>
            </a:xfrm>
            <a:custGeom>
              <a:avLst/>
              <a:gdLst/>
              <a:ahLst/>
              <a:cxnLst/>
              <a:rect l="l" t="t" r="r" b="b"/>
              <a:pathLst>
                <a:path w="834" h="441" extrusionOk="0">
                  <a:moveTo>
                    <a:pt x="226" y="0"/>
                  </a:moveTo>
                  <a:cubicBezTo>
                    <a:pt x="107" y="0"/>
                    <a:pt x="0" y="107"/>
                    <a:pt x="0" y="226"/>
                  </a:cubicBezTo>
                  <a:cubicBezTo>
                    <a:pt x="0" y="346"/>
                    <a:pt x="107" y="441"/>
                    <a:pt x="226" y="441"/>
                  </a:cubicBezTo>
                  <a:lnTo>
                    <a:pt x="607" y="441"/>
                  </a:lnTo>
                  <a:cubicBezTo>
                    <a:pt x="726" y="441"/>
                    <a:pt x="834" y="346"/>
                    <a:pt x="834" y="226"/>
                  </a:cubicBezTo>
                  <a:cubicBezTo>
                    <a:pt x="822" y="107"/>
                    <a:pt x="726" y="0"/>
                    <a:pt x="6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40"/>
            <p:cNvSpPr/>
            <p:nvPr/>
          </p:nvSpPr>
          <p:spPr>
            <a:xfrm>
              <a:off x="3086313" y="3029539"/>
              <a:ext cx="26599" cy="14048"/>
            </a:xfrm>
            <a:custGeom>
              <a:avLst/>
              <a:gdLst/>
              <a:ahLst/>
              <a:cxnLst/>
              <a:rect l="l" t="t" r="r" b="b"/>
              <a:pathLst>
                <a:path w="835" h="441" extrusionOk="0">
                  <a:moveTo>
                    <a:pt x="227" y="0"/>
                  </a:moveTo>
                  <a:cubicBezTo>
                    <a:pt x="108" y="0"/>
                    <a:pt x="1" y="107"/>
                    <a:pt x="1" y="226"/>
                  </a:cubicBezTo>
                  <a:cubicBezTo>
                    <a:pt x="1" y="346"/>
                    <a:pt x="108" y="441"/>
                    <a:pt x="227" y="441"/>
                  </a:cubicBezTo>
                  <a:lnTo>
                    <a:pt x="608" y="441"/>
                  </a:lnTo>
                  <a:cubicBezTo>
                    <a:pt x="727" y="441"/>
                    <a:pt x="834" y="346"/>
                    <a:pt x="834" y="226"/>
                  </a:cubicBezTo>
                  <a:cubicBezTo>
                    <a:pt x="834" y="107"/>
                    <a:pt x="727" y="0"/>
                    <a:pt x="6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40"/>
            <p:cNvSpPr/>
            <p:nvPr/>
          </p:nvSpPr>
          <p:spPr>
            <a:xfrm>
              <a:off x="3359788" y="2953469"/>
              <a:ext cx="26567" cy="20355"/>
            </a:xfrm>
            <a:custGeom>
              <a:avLst/>
              <a:gdLst/>
              <a:ahLst/>
              <a:cxnLst/>
              <a:rect l="l" t="t" r="r" b="b"/>
              <a:pathLst>
                <a:path w="834" h="639" extrusionOk="0">
                  <a:moveTo>
                    <a:pt x="594" y="0"/>
                  </a:moveTo>
                  <a:cubicBezTo>
                    <a:pt x="555" y="0"/>
                    <a:pt x="514" y="13"/>
                    <a:pt x="476" y="43"/>
                  </a:cubicBezTo>
                  <a:lnTo>
                    <a:pt x="155" y="233"/>
                  </a:lnTo>
                  <a:cubicBezTo>
                    <a:pt x="48" y="293"/>
                    <a:pt x="0" y="424"/>
                    <a:pt x="83" y="531"/>
                  </a:cubicBezTo>
                  <a:cubicBezTo>
                    <a:pt x="119" y="602"/>
                    <a:pt x="203" y="638"/>
                    <a:pt x="274" y="638"/>
                  </a:cubicBezTo>
                  <a:cubicBezTo>
                    <a:pt x="310" y="638"/>
                    <a:pt x="345" y="614"/>
                    <a:pt x="381" y="602"/>
                  </a:cubicBezTo>
                  <a:lnTo>
                    <a:pt x="703" y="412"/>
                  </a:lnTo>
                  <a:cubicBezTo>
                    <a:pt x="810" y="352"/>
                    <a:pt x="834" y="221"/>
                    <a:pt x="774" y="114"/>
                  </a:cubicBezTo>
                  <a:cubicBezTo>
                    <a:pt x="735" y="45"/>
                    <a:pt x="667" y="0"/>
                    <a:pt x="5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40"/>
            <p:cNvSpPr/>
            <p:nvPr/>
          </p:nvSpPr>
          <p:spPr>
            <a:xfrm>
              <a:off x="3106413" y="3100034"/>
              <a:ext cx="26599" cy="20164"/>
            </a:xfrm>
            <a:custGeom>
              <a:avLst/>
              <a:gdLst/>
              <a:ahLst/>
              <a:cxnLst/>
              <a:rect l="l" t="t" r="r" b="b"/>
              <a:pathLst>
                <a:path w="835" h="633" extrusionOk="0">
                  <a:moveTo>
                    <a:pt x="590" y="0"/>
                  </a:moveTo>
                  <a:cubicBezTo>
                    <a:pt x="550" y="0"/>
                    <a:pt x="511" y="12"/>
                    <a:pt x="477" y="38"/>
                  </a:cubicBezTo>
                  <a:lnTo>
                    <a:pt x="144" y="228"/>
                  </a:lnTo>
                  <a:cubicBezTo>
                    <a:pt x="36" y="288"/>
                    <a:pt x="1" y="419"/>
                    <a:pt x="72" y="526"/>
                  </a:cubicBezTo>
                  <a:cubicBezTo>
                    <a:pt x="108" y="597"/>
                    <a:pt x="191" y="633"/>
                    <a:pt x="263" y="633"/>
                  </a:cubicBezTo>
                  <a:cubicBezTo>
                    <a:pt x="310" y="633"/>
                    <a:pt x="334" y="609"/>
                    <a:pt x="370" y="597"/>
                  </a:cubicBezTo>
                  <a:lnTo>
                    <a:pt x="691" y="407"/>
                  </a:lnTo>
                  <a:cubicBezTo>
                    <a:pt x="787" y="347"/>
                    <a:pt x="834" y="216"/>
                    <a:pt x="775" y="109"/>
                  </a:cubicBezTo>
                  <a:cubicBezTo>
                    <a:pt x="736" y="40"/>
                    <a:pt x="663" y="0"/>
                    <a:pt x="5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40"/>
            <p:cNvSpPr/>
            <p:nvPr/>
          </p:nvSpPr>
          <p:spPr>
            <a:xfrm>
              <a:off x="3308565" y="2897277"/>
              <a:ext cx="22044" cy="24178"/>
            </a:xfrm>
            <a:custGeom>
              <a:avLst/>
              <a:gdLst/>
              <a:ahLst/>
              <a:cxnLst/>
              <a:rect l="l" t="t" r="r" b="b"/>
              <a:pathLst>
                <a:path w="692" h="759" extrusionOk="0">
                  <a:moveTo>
                    <a:pt x="441" y="1"/>
                  </a:moveTo>
                  <a:cubicBezTo>
                    <a:pt x="369" y="1"/>
                    <a:pt x="301" y="35"/>
                    <a:pt x="263" y="104"/>
                  </a:cubicBezTo>
                  <a:lnTo>
                    <a:pt x="60" y="438"/>
                  </a:lnTo>
                  <a:cubicBezTo>
                    <a:pt x="1" y="533"/>
                    <a:pt x="37" y="676"/>
                    <a:pt x="144" y="735"/>
                  </a:cubicBezTo>
                  <a:cubicBezTo>
                    <a:pt x="167" y="747"/>
                    <a:pt x="215" y="759"/>
                    <a:pt x="239" y="759"/>
                  </a:cubicBezTo>
                  <a:cubicBezTo>
                    <a:pt x="322" y="759"/>
                    <a:pt x="394" y="711"/>
                    <a:pt x="441" y="652"/>
                  </a:cubicBezTo>
                  <a:lnTo>
                    <a:pt x="632" y="330"/>
                  </a:lnTo>
                  <a:cubicBezTo>
                    <a:pt x="691" y="223"/>
                    <a:pt x="656" y="92"/>
                    <a:pt x="560" y="33"/>
                  </a:cubicBezTo>
                  <a:cubicBezTo>
                    <a:pt x="522" y="11"/>
                    <a:pt x="481" y="1"/>
                    <a:pt x="4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40"/>
            <p:cNvSpPr/>
            <p:nvPr/>
          </p:nvSpPr>
          <p:spPr>
            <a:xfrm>
              <a:off x="3239153" y="2877049"/>
              <a:ext cx="14080" cy="26599"/>
            </a:xfrm>
            <a:custGeom>
              <a:avLst/>
              <a:gdLst/>
              <a:ahLst/>
              <a:cxnLst/>
              <a:rect l="l" t="t" r="r" b="b"/>
              <a:pathLst>
                <a:path w="442" h="835" extrusionOk="0">
                  <a:moveTo>
                    <a:pt x="215" y="1"/>
                  </a:moveTo>
                  <a:cubicBezTo>
                    <a:pt x="96" y="1"/>
                    <a:pt x="1" y="96"/>
                    <a:pt x="1" y="215"/>
                  </a:cubicBezTo>
                  <a:lnTo>
                    <a:pt x="1" y="608"/>
                  </a:lnTo>
                  <a:cubicBezTo>
                    <a:pt x="1" y="727"/>
                    <a:pt x="96" y="834"/>
                    <a:pt x="215" y="834"/>
                  </a:cubicBezTo>
                  <a:cubicBezTo>
                    <a:pt x="334" y="834"/>
                    <a:pt x="441" y="727"/>
                    <a:pt x="441" y="608"/>
                  </a:cubicBezTo>
                  <a:lnTo>
                    <a:pt x="441" y="215"/>
                  </a:lnTo>
                  <a:cubicBezTo>
                    <a:pt x="441" y="96"/>
                    <a:pt x="358" y="1"/>
                    <a:pt x="2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40"/>
            <p:cNvSpPr/>
            <p:nvPr/>
          </p:nvSpPr>
          <p:spPr>
            <a:xfrm>
              <a:off x="3161809" y="2897500"/>
              <a:ext cx="22394" cy="24337"/>
            </a:xfrm>
            <a:custGeom>
              <a:avLst/>
              <a:gdLst/>
              <a:ahLst/>
              <a:cxnLst/>
              <a:rect l="l" t="t" r="r" b="b"/>
              <a:pathLst>
                <a:path w="703" h="764" extrusionOk="0">
                  <a:moveTo>
                    <a:pt x="262" y="0"/>
                  </a:moveTo>
                  <a:cubicBezTo>
                    <a:pt x="222" y="0"/>
                    <a:pt x="181" y="12"/>
                    <a:pt x="143" y="38"/>
                  </a:cubicBezTo>
                  <a:cubicBezTo>
                    <a:pt x="48" y="97"/>
                    <a:pt x="0" y="228"/>
                    <a:pt x="72" y="335"/>
                  </a:cubicBezTo>
                  <a:lnTo>
                    <a:pt x="262" y="669"/>
                  </a:lnTo>
                  <a:cubicBezTo>
                    <a:pt x="310" y="740"/>
                    <a:pt x="381" y="764"/>
                    <a:pt x="464" y="764"/>
                  </a:cubicBezTo>
                  <a:cubicBezTo>
                    <a:pt x="500" y="764"/>
                    <a:pt x="536" y="752"/>
                    <a:pt x="560" y="740"/>
                  </a:cubicBezTo>
                  <a:cubicBezTo>
                    <a:pt x="667" y="681"/>
                    <a:pt x="703" y="550"/>
                    <a:pt x="643" y="442"/>
                  </a:cubicBezTo>
                  <a:lnTo>
                    <a:pt x="441" y="109"/>
                  </a:lnTo>
                  <a:cubicBezTo>
                    <a:pt x="402" y="40"/>
                    <a:pt x="334" y="0"/>
                    <a:pt x="2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40"/>
            <p:cNvSpPr/>
            <p:nvPr/>
          </p:nvSpPr>
          <p:spPr>
            <a:xfrm>
              <a:off x="3106413" y="2953151"/>
              <a:ext cx="26599" cy="19909"/>
            </a:xfrm>
            <a:custGeom>
              <a:avLst/>
              <a:gdLst/>
              <a:ahLst/>
              <a:cxnLst/>
              <a:rect l="l" t="t" r="r" b="b"/>
              <a:pathLst>
                <a:path w="835" h="625" extrusionOk="0">
                  <a:moveTo>
                    <a:pt x="246" y="0"/>
                  </a:moveTo>
                  <a:cubicBezTo>
                    <a:pt x="168" y="0"/>
                    <a:pt x="92" y="40"/>
                    <a:pt x="60" y="112"/>
                  </a:cubicBezTo>
                  <a:cubicBezTo>
                    <a:pt x="1" y="208"/>
                    <a:pt x="25" y="350"/>
                    <a:pt x="132" y="410"/>
                  </a:cubicBezTo>
                  <a:lnTo>
                    <a:pt x="453" y="600"/>
                  </a:lnTo>
                  <a:cubicBezTo>
                    <a:pt x="489" y="612"/>
                    <a:pt x="537" y="624"/>
                    <a:pt x="560" y="624"/>
                  </a:cubicBezTo>
                  <a:cubicBezTo>
                    <a:pt x="632" y="624"/>
                    <a:pt x="715" y="589"/>
                    <a:pt x="751" y="529"/>
                  </a:cubicBezTo>
                  <a:cubicBezTo>
                    <a:pt x="834" y="422"/>
                    <a:pt x="787" y="291"/>
                    <a:pt x="679" y="231"/>
                  </a:cubicBezTo>
                  <a:lnTo>
                    <a:pt x="358" y="29"/>
                  </a:lnTo>
                  <a:cubicBezTo>
                    <a:pt x="323" y="10"/>
                    <a:pt x="284" y="0"/>
                    <a:pt x="2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40"/>
            <p:cNvSpPr/>
            <p:nvPr/>
          </p:nvSpPr>
          <p:spPr>
            <a:xfrm>
              <a:off x="3360520" y="3099811"/>
              <a:ext cx="25834" cy="20005"/>
            </a:xfrm>
            <a:custGeom>
              <a:avLst/>
              <a:gdLst/>
              <a:ahLst/>
              <a:cxnLst/>
              <a:rect l="l" t="t" r="r" b="b"/>
              <a:pathLst>
                <a:path w="811" h="628" extrusionOk="0">
                  <a:moveTo>
                    <a:pt x="239" y="1"/>
                  </a:moveTo>
                  <a:cubicBezTo>
                    <a:pt x="167" y="1"/>
                    <a:pt x="99" y="35"/>
                    <a:pt x="60" y="104"/>
                  </a:cubicBezTo>
                  <a:cubicBezTo>
                    <a:pt x="1" y="211"/>
                    <a:pt x="25" y="342"/>
                    <a:pt x="132" y="402"/>
                  </a:cubicBezTo>
                  <a:lnTo>
                    <a:pt x="453" y="592"/>
                  </a:lnTo>
                  <a:cubicBezTo>
                    <a:pt x="489" y="604"/>
                    <a:pt x="537" y="628"/>
                    <a:pt x="561" y="628"/>
                  </a:cubicBezTo>
                  <a:cubicBezTo>
                    <a:pt x="632" y="628"/>
                    <a:pt x="715" y="580"/>
                    <a:pt x="751" y="521"/>
                  </a:cubicBezTo>
                  <a:cubicBezTo>
                    <a:pt x="811" y="426"/>
                    <a:pt x="787" y="283"/>
                    <a:pt x="680" y="223"/>
                  </a:cubicBezTo>
                  <a:lnTo>
                    <a:pt x="358" y="33"/>
                  </a:lnTo>
                  <a:cubicBezTo>
                    <a:pt x="320" y="11"/>
                    <a:pt x="279" y="1"/>
                    <a:pt x="2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44"/>
          <p:cNvSpPr txBox="1">
            <a:spLocks noGrp="1"/>
          </p:cNvSpPr>
          <p:nvPr>
            <p:ph type="title"/>
          </p:nvPr>
        </p:nvSpPr>
        <p:spPr>
          <a:xfrm>
            <a:off x="764345" y="25928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FINAL MODEL HEATMAP</a:t>
            </a:r>
            <a:endParaRPr dirty="0"/>
          </a:p>
        </p:txBody>
      </p:sp>
      <p:sp>
        <p:nvSpPr>
          <p:cNvPr id="1342" name="Google Shape;1342;p44"/>
          <p:cNvSpPr txBox="1"/>
          <p:nvPr/>
        </p:nvSpPr>
        <p:spPr>
          <a:xfrm>
            <a:off x="1687200" y="831981"/>
            <a:ext cx="5858289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PREDICTED RESULTS vs ACTUAL (Folder)</a:t>
            </a:r>
            <a:endParaRPr sz="2400" b="1" dirty="0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F83589-B335-5251-6B00-068F5B6A52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9194" y="1573218"/>
            <a:ext cx="4612321" cy="3222999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44"/>
          <p:cNvSpPr txBox="1">
            <a:spLocks noGrp="1"/>
          </p:cNvSpPr>
          <p:nvPr>
            <p:ph type="title"/>
          </p:nvPr>
        </p:nvSpPr>
        <p:spPr>
          <a:xfrm>
            <a:off x="759429" y="10569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FINAL MODEL MISMATCH IMAGES</a:t>
            </a:r>
            <a:endParaRPr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3FBF27C-36FD-6EE4-0CA6-A068364FDCE7}"/>
              </a:ext>
            </a:extLst>
          </p:cNvPr>
          <p:cNvGrpSpPr/>
          <p:nvPr/>
        </p:nvGrpSpPr>
        <p:grpSpPr>
          <a:xfrm>
            <a:off x="1686714" y="678398"/>
            <a:ext cx="5869376" cy="4316389"/>
            <a:chOff x="1583959" y="831981"/>
            <a:chExt cx="4551369" cy="371544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F7400A67-C0B9-C249-3B5C-F947A78EFF1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83960" y="831981"/>
              <a:ext cx="4551368" cy="1230792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DAD1B3A-EBB0-7F5D-124A-664A8774FB6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83960" y="2062773"/>
              <a:ext cx="4551368" cy="1257448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B04E428-3E38-4372-59A6-08BCA29D41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3810" r="717" b="917"/>
            <a:stretch/>
          </p:blipFill>
          <p:spPr>
            <a:xfrm>
              <a:off x="1583959" y="3320220"/>
              <a:ext cx="4551367" cy="122720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532063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" name="Google Shape;1372;p45"/>
          <p:cNvSpPr txBox="1">
            <a:spLocks noGrp="1"/>
          </p:cNvSpPr>
          <p:nvPr>
            <p:ph type="title"/>
          </p:nvPr>
        </p:nvSpPr>
        <p:spPr>
          <a:xfrm>
            <a:off x="7201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FINAL CNN MODEL ANALYSIS</a:t>
            </a:r>
            <a:endParaRPr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49BD742-6506-E6F9-1C83-870B1D4DC6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965639"/>
              </p:ext>
            </p:extLst>
          </p:nvPr>
        </p:nvGraphicFramePr>
        <p:xfrm>
          <a:off x="1253613" y="1248697"/>
          <a:ext cx="6735520" cy="3626653"/>
        </p:xfrm>
        <a:graphic>
          <a:graphicData uri="http://schemas.openxmlformats.org/drawingml/2006/table">
            <a:tbl>
              <a:tblPr/>
              <a:tblGrid>
                <a:gridCol w="841940">
                  <a:extLst>
                    <a:ext uri="{9D8B030D-6E8A-4147-A177-3AD203B41FA5}">
                      <a16:colId xmlns:a16="http://schemas.microsoft.com/office/drawing/2014/main" val="2239930371"/>
                    </a:ext>
                  </a:extLst>
                </a:gridCol>
                <a:gridCol w="841940">
                  <a:extLst>
                    <a:ext uri="{9D8B030D-6E8A-4147-A177-3AD203B41FA5}">
                      <a16:colId xmlns:a16="http://schemas.microsoft.com/office/drawing/2014/main" val="3447815557"/>
                    </a:ext>
                  </a:extLst>
                </a:gridCol>
                <a:gridCol w="841940">
                  <a:extLst>
                    <a:ext uri="{9D8B030D-6E8A-4147-A177-3AD203B41FA5}">
                      <a16:colId xmlns:a16="http://schemas.microsoft.com/office/drawing/2014/main" val="1560431807"/>
                    </a:ext>
                  </a:extLst>
                </a:gridCol>
                <a:gridCol w="841940">
                  <a:extLst>
                    <a:ext uri="{9D8B030D-6E8A-4147-A177-3AD203B41FA5}">
                      <a16:colId xmlns:a16="http://schemas.microsoft.com/office/drawing/2014/main" val="2655207168"/>
                    </a:ext>
                  </a:extLst>
                </a:gridCol>
                <a:gridCol w="841940">
                  <a:extLst>
                    <a:ext uri="{9D8B030D-6E8A-4147-A177-3AD203B41FA5}">
                      <a16:colId xmlns:a16="http://schemas.microsoft.com/office/drawing/2014/main" val="4157711837"/>
                    </a:ext>
                  </a:extLst>
                </a:gridCol>
                <a:gridCol w="841940">
                  <a:extLst>
                    <a:ext uri="{9D8B030D-6E8A-4147-A177-3AD203B41FA5}">
                      <a16:colId xmlns:a16="http://schemas.microsoft.com/office/drawing/2014/main" val="982399131"/>
                    </a:ext>
                  </a:extLst>
                </a:gridCol>
                <a:gridCol w="841940">
                  <a:extLst>
                    <a:ext uri="{9D8B030D-6E8A-4147-A177-3AD203B41FA5}">
                      <a16:colId xmlns:a16="http://schemas.microsoft.com/office/drawing/2014/main" val="664544167"/>
                    </a:ext>
                  </a:extLst>
                </a:gridCol>
                <a:gridCol w="841940">
                  <a:extLst>
                    <a:ext uri="{9D8B030D-6E8A-4147-A177-3AD203B41FA5}">
                      <a16:colId xmlns:a16="http://schemas.microsoft.com/office/drawing/2014/main" val="1179216698"/>
                    </a:ext>
                  </a:extLst>
                </a:gridCol>
              </a:tblGrid>
              <a:tr h="468013">
                <a:tc>
                  <a:txBody>
                    <a:bodyPr/>
                    <a:lstStyle/>
                    <a:p>
                      <a:pPr fontAlgn="ctr"/>
                      <a:endParaRPr lang="en-US" sz="800" b="1">
                        <a:effectLst/>
                      </a:endParaRPr>
                    </a:p>
                  </a:txBody>
                  <a:tcPr marL="55399" marR="55399" marT="27700" marB="277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800" b="1" dirty="0">
                          <a:effectLst/>
                        </a:rPr>
                        <a:t>Parameters</a:t>
                      </a:r>
                    </a:p>
                  </a:txBody>
                  <a:tcPr marL="55399" marR="55399" marT="27700" marB="277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800" b="1">
                          <a:effectLst/>
                        </a:rPr>
                        <a:t>Train Accuracy</a:t>
                      </a:r>
                    </a:p>
                  </a:txBody>
                  <a:tcPr marL="55399" marR="55399" marT="27700" marB="277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800" b="1" dirty="0">
                          <a:effectLst/>
                        </a:rPr>
                        <a:t>Train Loss</a:t>
                      </a:r>
                    </a:p>
                  </a:txBody>
                  <a:tcPr marL="55399" marR="55399" marT="27700" marB="277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800" b="1">
                          <a:effectLst/>
                        </a:rPr>
                        <a:t>Val Accuracy</a:t>
                      </a:r>
                    </a:p>
                  </a:txBody>
                  <a:tcPr marL="55399" marR="55399" marT="27700" marB="277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800" b="1">
                          <a:effectLst/>
                        </a:rPr>
                        <a:t>Val Loss</a:t>
                      </a:r>
                    </a:p>
                  </a:txBody>
                  <a:tcPr marL="55399" marR="55399" marT="27700" marB="277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800" b="1">
                          <a:effectLst/>
                        </a:rPr>
                        <a:t>Test Accuracy</a:t>
                      </a:r>
                    </a:p>
                  </a:txBody>
                  <a:tcPr marL="55399" marR="55399" marT="27700" marB="277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800" b="1">
                          <a:effectLst/>
                        </a:rPr>
                        <a:t>Test Loss</a:t>
                      </a:r>
                    </a:p>
                  </a:txBody>
                  <a:tcPr marL="55399" marR="55399" marT="27700" marB="277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3709662"/>
                  </a:ext>
                </a:extLst>
              </a:tr>
              <a:tr h="468013">
                <a:tc>
                  <a:txBody>
                    <a:bodyPr/>
                    <a:lstStyle/>
                    <a:p>
                      <a:pPr fontAlgn="ctr"/>
                      <a:r>
                        <a:rPr lang="en-US" sz="800" b="1">
                          <a:effectLst/>
                        </a:rPr>
                        <a:t>Model 1</a:t>
                      </a:r>
                      <a:r>
                        <a:rPr lang="en-US" sz="800">
                          <a:effectLst/>
                        </a:rPr>
                        <a:t>: Grayscale 1</a:t>
                      </a:r>
                    </a:p>
                  </a:txBody>
                  <a:tcPr marL="55399" marR="55399" marT="27700" marB="277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800">
                          <a:effectLst/>
                        </a:rPr>
                        <a:t>605,060</a:t>
                      </a:r>
                    </a:p>
                  </a:txBody>
                  <a:tcPr marL="55399" marR="55399" marT="27700" marB="277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800">
                          <a:effectLst/>
                        </a:rPr>
                        <a:t>0.706</a:t>
                      </a:r>
                    </a:p>
                  </a:txBody>
                  <a:tcPr marL="55399" marR="55399" marT="27700" marB="277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800">
                          <a:effectLst/>
                        </a:rPr>
                        <a:t>0.725</a:t>
                      </a:r>
                    </a:p>
                  </a:txBody>
                  <a:tcPr marL="55399" marR="55399" marT="27700" marB="277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800">
                          <a:effectLst/>
                        </a:rPr>
                        <a:t>0.68</a:t>
                      </a:r>
                    </a:p>
                  </a:txBody>
                  <a:tcPr marL="55399" marR="55399" marT="27700" marB="277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800">
                          <a:effectLst/>
                        </a:rPr>
                        <a:t>0.79</a:t>
                      </a:r>
                    </a:p>
                  </a:txBody>
                  <a:tcPr marL="55399" marR="55399" marT="27700" marB="277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800">
                          <a:effectLst/>
                        </a:rPr>
                        <a:t>0.62</a:t>
                      </a:r>
                    </a:p>
                  </a:txBody>
                  <a:tcPr marL="55399" marR="55399" marT="27700" marB="277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800">
                          <a:effectLst/>
                        </a:rPr>
                        <a:t>0.81</a:t>
                      </a:r>
                    </a:p>
                  </a:txBody>
                  <a:tcPr marL="55399" marR="55399" marT="27700" marB="277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8911229"/>
                  </a:ext>
                </a:extLst>
              </a:tr>
              <a:tr h="468013">
                <a:tc>
                  <a:txBody>
                    <a:bodyPr/>
                    <a:lstStyle/>
                    <a:p>
                      <a:pPr fontAlgn="ctr"/>
                      <a:r>
                        <a:rPr lang="en-US" sz="800" b="1">
                          <a:effectLst/>
                        </a:rPr>
                        <a:t>Model 2</a:t>
                      </a:r>
                      <a:r>
                        <a:rPr lang="en-US" sz="800">
                          <a:effectLst/>
                        </a:rPr>
                        <a:t>: Grayscale 2</a:t>
                      </a:r>
                    </a:p>
                  </a:txBody>
                  <a:tcPr marL="55399" marR="55399" marT="27700" marB="277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800">
                          <a:effectLst/>
                        </a:rPr>
                        <a:t>389,604</a:t>
                      </a:r>
                    </a:p>
                  </a:txBody>
                  <a:tcPr marL="55399" marR="55399" marT="27700" marB="277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800" dirty="0">
                          <a:effectLst/>
                        </a:rPr>
                        <a:t>0.796</a:t>
                      </a:r>
                    </a:p>
                  </a:txBody>
                  <a:tcPr marL="55399" marR="55399" marT="27700" marB="277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800">
                          <a:effectLst/>
                        </a:rPr>
                        <a:t>0.496</a:t>
                      </a:r>
                    </a:p>
                  </a:txBody>
                  <a:tcPr marL="55399" marR="55399" marT="27700" marB="277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800">
                          <a:effectLst/>
                        </a:rPr>
                        <a:t>0.715</a:t>
                      </a:r>
                    </a:p>
                  </a:txBody>
                  <a:tcPr marL="55399" marR="55399" marT="27700" marB="277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800">
                          <a:effectLst/>
                        </a:rPr>
                        <a:t>0.74</a:t>
                      </a:r>
                    </a:p>
                  </a:txBody>
                  <a:tcPr marL="55399" marR="55399" marT="27700" marB="277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800">
                          <a:effectLst/>
                        </a:rPr>
                        <a:t>0.68</a:t>
                      </a:r>
                    </a:p>
                  </a:txBody>
                  <a:tcPr marL="55399" marR="55399" marT="27700" marB="277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800">
                          <a:effectLst/>
                        </a:rPr>
                        <a:t>0.68</a:t>
                      </a:r>
                    </a:p>
                  </a:txBody>
                  <a:tcPr marL="55399" marR="55399" marT="27700" marB="277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6236290"/>
                  </a:ext>
                </a:extLst>
              </a:tr>
              <a:tr h="350562">
                <a:tc>
                  <a:txBody>
                    <a:bodyPr/>
                    <a:lstStyle/>
                    <a:p>
                      <a:pPr fontAlgn="ctr"/>
                      <a:r>
                        <a:rPr lang="en-US" sz="800" b="1">
                          <a:effectLst/>
                        </a:rPr>
                        <a:t>Model 3</a:t>
                      </a:r>
                      <a:r>
                        <a:rPr lang="en-US" sz="800">
                          <a:effectLst/>
                        </a:rPr>
                        <a:t>: VGG16</a:t>
                      </a:r>
                    </a:p>
                  </a:txBody>
                  <a:tcPr marL="55399" marR="55399" marT="27700" marB="277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800">
                          <a:effectLst/>
                        </a:rPr>
                        <a:t>14,714,688</a:t>
                      </a:r>
                    </a:p>
                  </a:txBody>
                  <a:tcPr marL="55399" marR="55399" marT="27700" marB="277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800">
                          <a:effectLst/>
                        </a:rPr>
                        <a:t>0.72</a:t>
                      </a:r>
                    </a:p>
                  </a:txBody>
                  <a:tcPr marL="55399" marR="55399" marT="27700" marB="277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800" dirty="0">
                          <a:effectLst/>
                        </a:rPr>
                        <a:t>0.687</a:t>
                      </a:r>
                    </a:p>
                  </a:txBody>
                  <a:tcPr marL="55399" marR="55399" marT="27700" marB="277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800">
                          <a:effectLst/>
                        </a:rPr>
                        <a:t>0.675</a:t>
                      </a:r>
                    </a:p>
                  </a:txBody>
                  <a:tcPr marL="55399" marR="55399" marT="27700" marB="277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800">
                          <a:effectLst/>
                        </a:rPr>
                        <a:t>0.815</a:t>
                      </a:r>
                    </a:p>
                  </a:txBody>
                  <a:tcPr marL="55399" marR="55399" marT="27700" marB="277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800">
                          <a:effectLst/>
                        </a:rPr>
                        <a:t>0.72</a:t>
                      </a:r>
                    </a:p>
                  </a:txBody>
                  <a:tcPr marL="55399" marR="55399" marT="27700" marB="277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800">
                          <a:effectLst/>
                        </a:rPr>
                        <a:t>0.71</a:t>
                      </a:r>
                    </a:p>
                  </a:txBody>
                  <a:tcPr marL="55399" marR="55399" marT="27700" marB="277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7216681"/>
                  </a:ext>
                </a:extLst>
              </a:tr>
              <a:tr h="468013">
                <a:tc>
                  <a:txBody>
                    <a:bodyPr/>
                    <a:lstStyle/>
                    <a:p>
                      <a:pPr fontAlgn="ctr"/>
                      <a:r>
                        <a:rPr lang="en-US" sz="800" b="1">
                          <a:effectLst/>
                        </a:rPr>
                        <a:t>Model 4</a:t>
                      </a:r>
                      <a:r>
                        <a:rPr lang="en-US" sz="800">
                          <a:effectLst/>
                        </a:rPr>
                        <a:t>: ResNet V2</a:t>
                      </a:r>
                    </a:p>
                  </a:txBody>
                  <a:tcPr marL="55399" marR="55399" marT="27700" marB="277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800">
                          <a:effectLst/>
                        </a:rPr>
                        <a:t>42,658,176</a:t>
                      </a:r>
                    </a:p>
                  </a:txBody>
                  <a:tcPr marL="55399" marR="55399" marT="27700" marB="277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800">
                          <a:effectLst/>
                        </a:rPr>
                        <a:t>0.27</a:t>
                      </a:r>
                    </a:p>
                  </a:txBody>
                  <a:tcPr marL="55399" marR="55399" marT="27700" marB="277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800">
                          <a:effectLst/>
                        </a:rPr>
                        <a:t>1.38</a:t>
                      </a:r>
                    </a:p>
                  </a:txBody>
                  <a:tcPr marL="55399" marR="55399" marT="27700" marB="277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800">
                          <a:effectLst/>
                        </a:rPr>
                        <a:t>0.36</a:t>
                      </a:r>
                    </a:p>
                  </a:txBody>
                  <a:tcPr marL="55399" marR="55399" marT="27700" marB="277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800">
                          <a:effectLst/>
                        </a:rPr>
                        <a:t>1.37</a:t>
                      </a:r>
                    </a:p>
                  </a:txBody>
                  <a:tcPr marL="55399" marR="55399" marT="27700" marB="277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800">
                          <a:effectLst/>
                        </a:rPr>
                        <a:t>0.25</a:t>
                      </a:r>
                    </a:p>
                  </a:txBody>
                  <a:tcPr marL="55399" marR="55399" marT="27700" marB="277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800">
                          <a:effectLst/>
                        </a:rPr>
                        <a:t>1.40</a:t>
                      </a:r>
                    </a:p>
                  </a:txBody>
                  <a:tcPr marL="55399" marR="55399" marT="27700" marB="277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0892036"/>
                  </a:ext>
                </a:extLst>
              </a:tr>
              <a:tr h="468013">
                <a:tc>
                  <a:txBody>
                    <a:bodyPr/>
                    <a:lstStyle/>
                    <a:p>
                      <a:pPr fontAlgn="ctr"/>
                      <a:r>
                        <a:rPr lang="en-US" sz="800" b="1">
                          <a:effectLst/>
                        </a:rPr>
                        <a:t>Model 5</a:t>
                      </a:r>
                      <a:r>
                        <a:rPr lang="en-US" sz="800">
                          <a:effectLst/>
                        </a:rPr>
                        <a:t>: EfficientNet</a:t>
                      </a:r>
                    </a:p>
                  </a:txBody>
                  <a:tcPr marL="55399" marR="55399" marT="27700" marB="277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800">
                          <a:effectLst/>
                        </a:rPr>
                        <a:t>8,769,374</a:t>
                      </a:r>
                    </a:p>
                  </a:txBody>
                  <a:tcPr marL="55399" marR="55399" marT="27700" marB="277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800">
                          <a:effectLst/>
                        </a:rPr>
                        <a:t>0.27</a:t>
                      </a:r>
                    </a:p>
                  </a:txBody>
                  <a:tcPr marL="55399" marR="55399" marT="27700" marB="277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800">
                          <a:effectLst/>
                        </a:rPr>
                        <a:t>1.38</a:t>
                      </a:r>
                    </a:p>
                  </a:txBody>
                  <a:tcPr marL="55399" marR="55399" marT="27700" marB="277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800">
                          <a:effectLst/>
                        </a:rPr>
                        <a:t>0.37</a:t>
                      </a:r>
                    </a:p>
                  </a:txBody>
                  <a:tcPr marL="55399" marR="55399" marT="27700" marB="277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800">
                          <a:effectLst/>
                        </a:rPr>
                        <a:t>1.35</a:t>
                      </a:r>
                    </a:p>
                  </a:txBody>
                  <a:tcPr marL="55399" marR="55399" marT="27700" marB="277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800">
                          <a:effectLst/>
                        </a:rPr>
                        <a:t>0.25</a:t>
                      </a:r>
                    </a:p>
                  </a:txBody>
                  <a:tcPr marL="55399" marR="55399" marT="27700" marB="277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800">
                          <a:effectLst/>
                        </a:rPr>
                        <a:t>1.41</a:t>
                      </a:r>
                    </a:p>
                  </a:txBody>
                  <a:tcPr marL="55399" marR="55399" marT="27700" marB="277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8100222"/>
                  </a:ext>
                </a:extLst>
              </a:tr>
              <a:tr h="468013">
                <a:tc>
                  <a:txBody>
                    <a:bodyPr/>
                    <a:lstStyle/>
                    <a:p>
                      <a:pPr fontAlgn="ctr"/>
                      <a:r>
                        <a:rPr lang="en-US" sz="800" b="1">
                          <a:effectLst/>
                        </a:rPr>
                        <a:t>Model 6</a:t>
                      </a:r>
                      <a:r>
                        <a:rPr lang="en-US" sz="800">
                          <a:effectLst/>
                        </a:rPr>
                        <a:t>: Grayscale 3</a:t>
                      </a:r>
                    </a:p>
                  </a:txBody>
                  <a:tcPr marL="55399" marR="55399" marT="27700" marB="277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800">
                          <a:effectLst/>
                        </a:rPr>
                        <a:t>1,592,324</a:t>
                      </a:r>
                    </a:p>
                  </a:txBody>
                  <a:tcPr marL="55399" marR="55399" marT="27700" marB="277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800">
                          <a:effectLst/>
                        </a:rPr>
                        <a:t>0.80</a:t>
                      </a:r>
                    </a:p>
                  </a:txBody>
                  <a:tcPr marL="55399" marR="55399" marT="27700" marB="277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800">
                          <a:effectLst/>
                        </a:rPr>
                        <a:t>0.51</a:t>
                      </a:r>
                    </a:p>
                  </a:txBody>
                  <a:tcPr marL="55399" marR="55399" marT="27700" marB="277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800">
                          <a:effectLst/>
                        </a:rPr>
                        <a:t>0.77</a:t>
                      </a:r>
                    </a:p>
                  </a:txBody>
                  <a:tcPr marL="55399" marR="55399" marT="27700" marB="277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800">
                          <a:effectLst/>
                        </a:rPr>
                        <a:t>0.60</a:t>
                      </a:r>
                    </a:p>
                  </a:txBody>
                  <a:tcPr marL="55399" marR="55399" marT="27700" marB="277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800">
                          <a:effectLst/>
                        </a:rPr>
                        <a:t>0.805</a:t>
                      </a:r>
                    </a:p>
                  </a:txBody>
                  <a:tcPr marL="55399" marR="55399" marT="27700" marB="277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800">
                          <a:effectLst/>
                        </a:rPr>
                        <a:t>0.543</a:t>
                      </a:r>
                    </a:p>
                  </a:txBody>
                  <a:tcPr marL="55399" marR="55399" marT="27700" marB="277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6725616"/>
                  </a:ext>
                </a:extLst>
              </a:tr>
              <a:tr h="468013">
                <a:tc>
                  <a:txBody>
                    <a:bodyPr/>
                    <a:lstStyle/>
                    <a:p>
                      <a:pPr fontAlgn="ctr"/>
                      <a:r>
                        <a:rPr lang="en-US" sz="800" b="1" dirty="0">
                          <a:effectLst/>
                        </a:rPr>
                        <a:t>Model 7</a:t>
                      </a:r>
                      <a:r>
                        <a:rPr lang="en-US" sz="800" dirty="0">
                          <a:effectLst/>
                        </a:rPr>
                        <a:t>: Grayscale 4</a:t>
                      </a:r>
                    </a:p>
                  </a:txBody>
                  <a:tcPr marL="55399" marR="55399" marT="27700" marB="277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800" dirty="0">
                          <a:effectLst/>
                        </a:rPr>
                        <a:t>2,973,700</a:t>
                      </a:r>
                    </a:p>
                  </a:txBody>
                  <a:tcPr marL="55399" marR="55399" marT="27700" marB="277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800">
                          <a:effectLst/>
                        </a:rPr>
                        <a:t>0.83</a:t>
                      </a:r>
                    </a:p>
                  </a:txBody>
                  <a:tcPr marL="55399" marR="55399" marT="27700" marB="277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800">
                          <a:effectLst/>
                        </a:rPr>
                        <a:t>0.44</a:t>
                      </a:r>
                    </a:p>
                  </a:txBody>
                  <a:tcPr marL="55399" marR="55399" marT="27700" marB="277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800">
                          <a:effectLst/>
                        </a:rPr>
                        <a:t>0.77</a:t>
                      </a:r>
                    </a:p>
                  </a:txBody>
                  <a:tcPr marL="55399" marR="55399" marT="27700" marB="277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800">
                          <a:effectLst/>
                        </a:rPr>
                        <a:t>0.65</a:t>
                      </a:r>
                    </a:p>
                  </a:txBody>
                  <a:tcPr marL="55399" marR="55399" marT="27700" marB="277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800">
                          <a:effectLst/>
                        </a:rPr>
                        <a:t>0.77</a:t>
                      </a:r>
                    </a:p>
                  </a:txBody>
                  <a:tcPr marL="55399" marR="55399" marT="27700" marB="277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800" dirty="0">
                          <a:effectLst/>
                        </a:rPr>
                        <a:t>0.60</a:t>
                      </a:r>
                    </a:p>
                  </a:txBody>
                  <a:tcPr marL="55399" marR="55399" marT="27700" marB="277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012928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6" name="Google Shape;1396;p46"/>
          <p:cNvSpPr txBox="1">
            <a:spLocks noGrp="1"/>
          </p:cNvSpPr>
          <p:nvPr>
            <p:ph type="title"/>
          </p:nvPr>
        </p:nvSpPr>
        <p:spPr>
          <a:xfrm>
            <a:off x="7201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CONCLUSIONS</a:t>
            </a:r>
            <a:endParaRPr dirty="0"/>
          </a:p>
        </p:txBody>
      </p:sp>
      <p:sp>
        <p:nvSpPr>
          <p:cNvPr id="2" name="Google Shape;65;p16">
            <a:extLst>
              <a:ext uri="{FF2B5EF4-FFF2-40B4-BE49-F238E27FC236}">
                <a16:creationId xmlns:a16="http://schemas.microsoft.com/office/drawing/2014/main" id="{1E04B53C-E4AC-0559-ACC9-78AA3B6C4CF3}"/>
              </a:ext>
            </a:extLst>
          </p:cNvPr>
          <p:cNvSpPr txBox="1">
            <a:spLocks/>
          </p:cNvSpPr>
          <p:nvPr/>
        </p:nvSpPr>
        <p:spPr>
          <a:xfrm>
            <a:off x="530079" y="1148000"/>
            <a:ext cx="7586450" cy="34560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Less complex models work better with </a:t>
            </a:r>
            <a:r>
              <a:rPr lang="en-US" sz="2000" dirty="0" err="1">
                <a:solidFill>
                  <a:schemeClr val="tx2"/>
                </a:solidFill>
              </a:rPr>
              <a:t>Facial_emotion_images</a:t>
            </a:r>
            <a:endParaRPr lang="en-US" sz="2000" dirty="0">
              <a:solidFill>
                <a:schemeClr val="tx2"/>
              </a:solidFill>
            </a:endParaRPr>
          </a:p>
          <a:p>
            <a:pPr marL="342900" indent="-342900"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Transfer learning models mediocre to poor on dataset</a:t>
            </a:r>
          </a:p>
          <a:p>
            <a:pPr marL="342900" indent="-342900"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Numerous Use cases for facial emotion detection</a:t>
            </a:r>
          </a:p>
          <a:p>
            <a:pPr marL="342900" lvl="7" indent="-342900"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Self driving car, detect drowsy or distracted.</a:t>
            </a:r>
          </a:p>
          <a:p>
            <a:pPr marL="342900" indent="-342900"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Potentially assist with security: Predict dangerous behaviors by reading emotions.</a:t>
            </a:r>
          </a:p>
          <a:p>
            <a:pPr marL="342900" indent="-342900"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Detect emotional response of customers to advertisement.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 txBox="1">
            <a:spLocks noGrp="1"/>
          </p:cNvSpPr>
          <p:nvPr>
            <p:ph type="title"/>
          </p:nvPr>
        </p:nvSpPr>
        <p:spPr>
          <a:xfrm>
            <a:off x="7201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FACIAL EMOTION DETECTION USE CASE 1</a:t>
            </a:r>
            <a:endParaRPr dirty="0"/>
          </a:p>
        </p:txBody>
      </p:sp>
      <p:sp>
        <p:nvSpPr>
          <p:cNvPr id="82" name="Google Shape;82;p17"/>
          <p:cNvSpPr txBox="1"/>
          <p:nvPr/>
        </p:nvSpPr>
        <p:spPr>
          <a:xfrm>
            <a:off x="1440426" y="1258529"/>
            <a:ext cx="6317226" cy="1052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Autopilot Automobiles : Driver alertness still required, sensors and software are not perfect.</a:t>
            </a:r>
            <a:endParaRPr sz="2000" dirty="0">
              <a:solidFill>
                <a:schemeClr val="lt2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  <p:pic>
        <p:nvPicPr>
          <p:cNvPr id="1026" name="Picture 2" descr="Applsci 11 08441 g001">
            <a:extLst>
              <a:ext uri="{FF2B5EF4-FFF2-40B4-BE49-F238E27FC236}">
                <a16:creationId xmlns:a16="http://schemas.microsoft.com/office/drawing/2014/main" id="{4B12B627-B4A2-2D7C-7073-89F98AC065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0735" y="2382929"/>
            <a:ext cx="6399149" cy="222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40704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 txBox="1">
            <a:spLocks noGrp="1"/>
          </p:cNvSpPr>
          <p:nvPr>
            <p:ph type="title"/>
          </p:nvPr>
        </p:nvSpPr>
        <p:spPr>
          <a:xfrm>
            <a:off x="7201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FACIAL EMOTION DETECTION USE CASE 2</a:t>
            </a:r>
            <a:endParaRPr dirty="0"/>
          </a:p>
        </p:txBody>
      </p:sp>
      <p:sp>
        <p:nvSpPr>
          <p:cNvPr id="82" name="Google Shape;82;p17"/>
          <p:cNvSpPr txBox="1"/>
          <p:nvPr/>
        </p:nvSpPr>
        <p:spPr>
          <a:xfrm>
            <a:off x="997974" y="1112200"/>
            <a:ext cx="6425381" cy="938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Security alert, detect potentially dangerous individual through emotion recognition.</a:t>
            </a:r>
            <a:endParaRPr sz="2000" dirty="0">
              <a:solidFill>
                <a:schemeClr val="lt2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  <p:pic>
        <p:nvPicPr>
          <p:cNvPr id="3" name="Picture 2" descr="A group of people posing for the camera&#10;&#10;Description automatically generated">
            <a:extLst>
              <a:ext uri="{FF2B5EF4-FFF2-40B4-BE49-F238E27FC236}">
                <a16:creationId xmlns:a16="http://schemas.microsoft.com/office/drawing/2014/main" id="{5DD79D40-CE9D-398A-C502-A1BEB5CB14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9019" y="1969168"/>
            <a:ext cx="4449098" cy="2966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6347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 txBox="1">
            <a:spLocks noGrp="1"/>
          </p:cNvSpPr>
          <p:nvPr>
            <p:ph type="title"/>
          </p:nvPr>
        </p:nvSpPr>
        <p:spPr>
          <a:xfrm>
            <a:off x="7201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FACIAL EMOTION DETECTION USE CASE 3</a:t>
            </a:r>
            <a:endParaRPr dirty="0"/>
          </a:p>
        </p:txBody>
      </p:sp>
      <p:sp>
        <p:nvSpPr>
          <p:cNvPr id="82" name="Google Shape;82;p17"/>
          <p:cNvSpPr txBox="1"/>
          <p:nvPr/>
        </p:nvSpPr>
        <p:spPr>
          <a:xfrm>
            <a:off x="934065" y="1268878"/>
            <a:ext cx="6966155" cy="938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2"/>
                </a:solidFill>
              </a:rPr>
              <a:t>Detect emotional response of customers to advertisement.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06959F-55B3-AF78-8FAC-831A458152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214" y="1738110"/>
            <a:ext cx="4384868" cy="2995151"/>
          </a:xfrm>
          <a:prstGeom prst="rect">
            <a:avLst/>
          </a:prstGeom>
        </p:spPr>
      </p:pic>
      <p:pic>
        <p:nvPicPr>
          <p:cNvPr id="1030" name="Picture 6" descr="emotion recognition neural network Hot Sale - OFF 74%">
            <a:extLst>
              <a:ext uri="{FF2B5EF4-FFF2-40B4-BE49-F238E27FC236}">
                <a16:creationId xmlns:a16="http://schemas.microsoft.com/office/drawing/2014/main" id="{C1C6D5A1-7384-DFF5-3437-F2798F9CB3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318" y="1738110"/>
            <a:ext cx="3052357" cy="1853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33532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 txBox="1">
            <a:spLocks noGrp="1"/>
          </p:cNvSpPr>
          <p:nvPr>
            <p:ph type="title"/>
          </p:nvPr>
        </p:nvSpPr>
        <p:spPr>
          <a:xfrm>
            <a:off x="7201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SET ANALYSIS</a:t>
            </a:r>
            <a:endParaRPr dirty="0"/>
          </a:p>
        </p:txBody>
      </p:sp>
      <p:sp>
        <p:nvSpPr>
          <p:cNvPr id="92" name="Google Shape;92;p18"/>
          <p:cNvSpPr txBox="1"/>
          <p:nvPr/>
        </p:nvSpPr>
        <p:spPr>
          <a:xfrm>
            <a:off x="506976" y="1156913"/>
            <a:ext cx="8189782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Facial_emotion_images.zip </a:t>
            </a:r>
            <a:endParaRPr sz="2400" b="1" dirty="0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2" name="Google Shape;83;p17">
            <a:extLst>
              <a:ext uri="{FF2B5EF4-FFF2-40B4-BE49-F238E27FC236}">
                <a16:creationId xmlns:a16="http://schemas.microsoft.com/office/drawing/2014/main" id="{DC5A893F-B5B8-D878-7717-42FB04DD5151}"/>
              </a:ext>
            </a:extLst>
          </p:cNvPr>
          <p:cNvSpPr/>
          <p:nvPr/>
        </p:nvSpPr>
        <p:spPr>
          <a:xfrm>
            <a:off x="635831" y="2386413"/>
            <a:ext cx="1689497" cy="696000"/>
          </a:xfrm>
          <a:prstGeom prst="roundRect">
            <a:avLst>
              <a:gd name="adj" fmla="val 0"/>
            </a:avLst>
          </a:prstGeom>
          <a:solidFill>
            <a:srgbClr val="F3F3F3">
              <a:alpha val="23720"/>
            </a:srgbClr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 dirty="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Happy</a:t>
            </a:r>
            <a:endParaRPr sz="4000" b="1" dirty="0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8DFCB6E-209D-8C8A-7ECD-B046786CC0B4}"/>
              </a:ext>
            </a:extLst>
          </p:cNvPr>
          <p:cNvSpPr txBox="1"/>
          <p:nvPr/>
        </p:nvSpPr>
        <p:spPr>
          <a:xfrm>
            <a:off x="545691" y="1576589"/>
            <a:ext cx="4572000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2"/>
                </a:solidFill>
              </a:rPr>
              <a:t>Black and White Images : 48 Pixel Squares</a:t>
            </a:r>
          </a:p>
          <a:p>
            <a:pPr marL="342900" indent="-342900"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Example Images</a:t>
            </a:r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5" name="Google Shape;83;p17">
            <a:extLst>
              <a:ext uri="{FF2B5EF4-FFF2-40B4-BE49-F238E27FC236}">
                <a16:creationId xmlns:a16="http://schemas.microsoft.com/office/drawing/2014/main" id="{A8A3F59C-5D0E-6441-11DD-5A68E31D8558}"/>
              </a:ext>
            </a:extLst>
          </p:cNvPr>
          <p:cNvSpPr/>
          <p:nvPr/>
        </p:nvSpPr>
        <p:spPr>
          <a:xfrm>
            <a:off x="635831" y="3699019"/>
            <a:ext cx="1689497" cy="696000"/>
          </a:xfrm>
          <a:prstGeom prst="roundRect">
            <a:avLst>
              <a:gd name="adj" fmla="val 0"/>
            </a:avLst>
          </a:prstGeom>
          <a:solidFill>
            <a:srgbClr val="F3F3F3">
              <a:alpha val="23720"/>
            </a:srgbClr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 dirty="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Sad</a:t>
            </a:r>
            <a:endParaRPr sz="4000" b="1" dirty="0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6" name="Google Shape;83;p17">
            <a:extLst>
              <a:ext uri="{FF2B5EF4-FFF2-40B4-BE49-F238E27FC236}">
                <a16:creationId xmlns:a16="http://schemas.microsoft.com/office/drawing/2014/main" id="{2BC58722-6B2F-3508-C6D4-89142BB3E932}"/>
              </a:ext>
            </a:extLst>
          </p:cNvPr>
          <p:cNvSpPr/>
          <p:nvPr/>
        </p:nvSpPr>
        <p:spPr>
          <a:xfrm>
            <a:off x="4572000" y="2337251"/>
            <a:ext cx="1798934" cy="696000"/>
          </a:xfrm>
          <a:prstGeom prst="roundRect">
            <a:avLst>
              <a:gd name="adj" fmla="val 0"/>
            </a:avLst>
          </a:prstGeom>
          <a:solidFill>
            <a:srgbClr val="F3F3F3">
              <a:alpha val="23720"/>
            </a:srgbClr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 dirty="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Neutral</a:t>
            </a:r>
            <a:endParaRPr sz="4000" b="1" dirty="0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7" name="Google Shape;83;p17">
            <a:extLst>
              <a:ext uri="{FF2B5EF4-FFF2-40B4-BE49-F238E27FC236}">
                <a16:creationId xmlns:a16="http://schemas.microsoft.com/office/drawing/2014/main" id="{77AE69C5-FDC8-BC27-4E3E-118EC0440F18}"/>
              </a:ext>
            </a:extLst>
          </p:cNvPr>
          <p:cNvSpPr/>
          <p:nvPr/>
        </p:nvSpPr>
        <p:spPr>
          <a:xfrm>
            <a:off x="4572000" y="3699019"/>
            <a:ext cx="1946417" cy="696000"/>
          </a:xfrm>
          <a:prstGeom prst="roundRect">
            <a:avLst>
              <a:gd name="adj" fmla="val 0"/>
            </a:avLst>
          </a:prstGeom>
          <a:solidFill>
            <a:srgbClr val="F3F3F3">
              <a:alpha val="23720"/>
            </a:srgbClr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 dirty="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Surprise</a:t>
            </a:r>
            <a:endParaRPr sz="4000" b="1" dirty="0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82B825A-C775-D414-7F5C-30D58D8ECD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5788" y="2036321"/>
            <a:ext cx="1297860" cy="1297860"/>
          </a:xfrm>
          <a:prstGeom prst="rect">
            <a:avLst/>
          </a:prstGeom>
          <a:ln w="38100" cap="sq">
            <a:solidFill>
              <a:schemeClr val="bg1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0084A2F-5B43-74BD-12B5-7B060C48B6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8617" y="3588406"/>
            <a:ext cx="1258528" cy="1258528"/>
          </a:xfrm>
          <a:prstGeom prst="rect">
            <a:avLst/>
          </a:prstGeom>
          <a:ln w="38100" cap="sq">
            <a:solidFill>
              <a:schemeClr val="bg1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3A83BFA-2DAB-B7C1-8B98-486026DCFE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5454" y="3633633"/>
            <a:ext cx="1258527" cy="1258527"/>
          </a:xfrm>
          <a:prstGeom prst="rect">
            <a:avLst/>
          </a:prstGeom>
          <a:ln w="38100" cap="sq">
            <a:solidFill>
              <a:schemeClr val="bg1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08DE84C-74FB-1176-54AF-7337392E0B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18617" y="2059413"/>
            <a:ext cx="1258528" cy="1258528"/>
          </a:xfrm>
          <a:prstGeom prst="rect">
            <a:avLst/>
          </a:prstGeom>
          <a:ln w="38100" cap="sq">
            <a:solidFill>
              <a:schemeClr val="bg1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2" name="Google Shape;142;p19"/>
          <p:cNvGraphicFramePr/>
          <p:nvPr>
            <p:extLst>
              <p:ext uri="{D42A27DB-BD31-4B8C-83A1-F6EECF244321}">
                <p14:modId xmlns:p14="http://schemas.microsoft.com/office/powerpoint/2010/main" val="2687050833"/>
              </p:ext>
            </p:extLst>
          </p:nvPr>
        </p:nvGraphicFramePr>
        <p:xfrm>
          <a:off x="879987" y="1902542"/>
          <a:ext cx="7480275" cy="2995569"/>
        </p:xfrm>
        <a:graphic>
          <a:graphicData uri="http://schemas.openxmlformats.org/drawingml/2006/table">
            <a:tbl>
              <a:tblPr>
                <a:noFill/>
                <a:tableStyleId>{177190C2-4C7D-40EE-A4BC-B9D02DC21F93}</a:tableStyleId>
              </a:tblPr>
              <a:tblGrid>
                <a:gridCol w="2493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93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934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9251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 dirty="0">
                          <a:solidFill>
                            <a:schemeClr val="lt2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TRAINING</a:t>
                      </a:r>
                      <a:endParaRPr sz="2400" b="1" dirty="0">
                        <a:solidFill>
                          <a:schemeClr val="lt2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3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 dirty="0">
                          <a:solidFill>
                            <a:schemeClr val="lt2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VALIDATION</a:t>
                      </a:r>
                      <a:endParaRPr sz="2400" b="1" dirty="0">
                        <a:solidFill>
                          <a:schemeClr val="lt2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3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 dirty="0">
                          <a:solidFill>
                            <a:schemeClr val="lt2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TEST</a:t>
                      </a:r>
                      <a:endParaRPr sz="2400" b="1" dirty="0">
                        <a:solidFill>
                          <a:schemeClr val="lt2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372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10535">
                <a:tc>
                  <a:txBody>
                    <a:bodyPr/>
                    <a:lstStyle/>
                    <a:p>
                      <a:pPr marL="13970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400"/>
                        <a:buFont typeface="Fira Sans Condensed"/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chemeClr val="tx2"/>
                          </a:solidFill>
                          <a:effectLst/>
                          <a:latin typeface="Cascadia Mono SemiBold" panose="020B0609020000020004" pitchFamily="49" charset="0"/>
                          <a:ea typeface="Cascadia Mono SemiBold" panose="020B0609020000020004" pitchFamily="49" charset="0"/>
                          <a:cs typeface="Cascadia Mono SemiBold" panose="020B0609020000020004" pitchFamily="49" charset="0"/>
                          <a:sym typeface="Arial"/>
                        </a:rPr>
                        <a:t>Happy     3976 26.3%</a:t>
                      </a:r>
                    </a:p>
                    <a:p>
                      <a:pPr marL="13970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400"/>
                        <a:buFont typeface="Fira Sans Condensed"/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chemeClr val="tx2"/>
                          </a:solidFill>
                          <a:effectLst/>
                          <a:latin typeface="Cascadia Mono SemiBold" panose="020B0609020000020004" pitchFamily="49" charset="0"/>
                          <a:ea typeface="Cascadia Mono SemiBold" panose="020B0609020000020004" pitchFamily="49" charset="0"/>
                          <a:cs typeface="Cascadia Mono SemiBold" panose="020B0609020000020004" pitchFamily="49" charset="0"/>
                          <a:sym typeface="Arial"/>
                        </a:rPr>
                        <a:t>Sad       3982 26.4%</a:t>
                      </a:r>
                    </a:p>
                    <a:p>
                      <a:pPr marL="13970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400"/>
                        <a:buFont typeface="Fira Sans Condensed"/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chemeClr val="tx2"/>
                          </a:solidFill>
                          <a:effectLst/>
                          <a:latin typeface="Cascadia Mono SemiBold" panose="020B0609020000020004" pitchFamily="49" charset="0"/>
                          <a:ea typeface="Cascadia Mono SemiBold" panose="020B0609020000020004" pitchFamily="49" charset="0"/>
                          <a:cs typeface="Cascadia Mono SemiBold" panose="020B0609020000020004" pitchFamily="49" charset="0"/>
                          <a:sym typeface="Arial"/>
                        </a:rPr>
                        <a:t>Neutral   3978 26.3%</a:t>
                      </a:r>
                    </a:p>
                    <a:p>
                      <a:pPr marL="13970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400"/>
                        <a:buFont typeface="Fira Sans Condensed"/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chemeClr val="tx2"/>
                          </a:solidFill>
                          <a:effectLst/>
                          <a:latin typeface="Cascadia Mono SemiBold" panose="020B0609020000020004" pitchFamily="49" charset="0"/>
                          <a:ea typeface="Cascadia Mono SemiBold" panose="020B0609020000020004" pitchFamily="49" charset="0"/>
                          <a:cs typeface="Cascadia Mono SemiBold" panose="020B0609020000020004" pitchFamily="49" charset="0"/>
                          <a:sym typeface="Arial"/>
                        </a:rPr>
                        <a:t>Surprise  3173 21.0%</a:t>
                      </a:r>
                      <a:endParaRPr dirty="0">
                        <a:solidFill>
                          <a:schemeClr val="tx2"/>
                        </a:solidFill>
                        <a:latin typeface="Cascadia Mono SemiBold" panose="020B0609020000020004" pitchFamily="49" charset="0"/>
                        <a:ea typeface="Cascadia Mono SemiBold" panose="020B0609020000020004" pitchFamily="49" charset="0"/>
                        <a:cs typeface="Cascadia Mono SemiBold" panose="020B0609020000020004" pitchFamily="49" charset="0"/>
                        <a:sym typeface="Fira Sans Condense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3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3970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400"/>
                        <a:buFont typeface="Fira Sans Condensed"/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chemeClr val="tx2"/>
                          </a:solidFill>
                          <a:effectLst/>
                          <a:latin typeface="Cascadia Mono SemiBold" panose="020B0609020000020004" pitchFamily="49" charset="0"/>
                          <a:ea typeface="Cascadia Mono SemiBold" panose="020B0609020000020004" pitchFamily="49" charset="0"/>
                          <a:cs typeface="Cascadia Mono SemiBold" panose="020B0609020000020004" pitchFamily="49" charset="0"/>
                          <a:sym typeface="Arial"/>
                        </a:rPr>
                        <a:t>Happy     3976 36.7%</a:t>
                      </a:r>
                    </a:p>
                    <a:p>
                      <a:pPr marL="13970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400"/>
                        <a:buFont typeface="Fira Sans Condensed"/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chemeClr val="tx2"/>
                          </a:solidFill>
                          <a:effectLst/>
                          <a:latin typeface="Cascadia Mono SemiBold" panose="020B0609020000020004" pitchFamily="49" charset="0"/>
                          <a:ea typeface="Cascadia Mono SemiBold" panose="020B0609020000020004" pitchFamily="49" charset="0"/>
                          <a:cs typeface="Cascadia Mono SemiBold" panose="020B0609020000020004" pitchFamily="49" charset="0"/>
                          <a:sym typeface="Arial"/>
                        </a:rPr>
                        <a:t>Sad       3982 22.9%</a:t>
                      </a:r>
                    </a:p>
                    <a:p>
                      <a:pPr marL="13970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400"/>
                        <a:buFont typeface="Fira Sans Condensed"/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chemeClr val="tx2"/>
                          </a:solidFill>
                          <a:effectLst/>
                          <a:latin typeface="Cascadia Mono SemiBold" panose="020B0609020000020004" pitchFamily="49" charset="0"/>
                          <a:ea typeface="Cascadia Mono SemiBold" panose="020B0609020000020004" pitchFamily="49" charset="0"/>
                          <a:cs typeface="Cascadia Mono SemiBold" panose="020B0609020000020004" pitchFamily="49" charset="0"/>
                          <a:sym typeface="Arial"/>
                        </a:rPr>
                        <a:t>Neutral   3978 24.4%</a:t>
                      </a:r>
                    </a:p>
                    <a:p>
                      <a:pPr marL="13970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400"/>
                        <a:buFont typeface="Fira Sans Condensed"/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chemeClr val="tx2"/>
                          </a:solidFill>
                          <a:effectLst/>
                          <a:latin typeface="Cascadia Mono SemiBold" panose="020B0609020000020004" pitchFamily="49" charset="0"/>
                          <a:ea typeface="Cascadia Mono SemiBold" panose="020B0609020000020004" pitchFamily="49" charset="0"/>
                          <a:cs typeface="Cascadia Mono SemiBold" panose="020B0609020000020004" pitchFamily="49" charset="0"/>
                          <a:sym typeface="Arial"/>
                        </a:rPr>
                        <a:t>Surprise  3173 16.0%</a:t>
                      </a:r>
                      <a:endParaRPr lang="en-US" dirty="0">
                        <a:solidFill>
                          <a:schemeClr val="tx2"/>
                        </a:solidFill>
                        <a:latin typeface="Cascadia Mono SemiBold" panose="020B0609020000020004" pitchFamily="49" charset="0"/>
                        <a:ea typeface="Cascadia Mono SemiBold" panose="020B0609020000020004" pitchFamily="49" charset="0"/>
                        <a:cs typeface="Cascadia Mono SemiBold" panose="020B0609020000020004" pitchFamily="49" charset="0"/>
                        <a:sym typeface="Fira Sans Condense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3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3970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400"/>
                        <a:buFont typeface="Fira Sans Condensed"/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chemeClr val="tx2"/>
                          </a:solidFill>
                          <a:effectLst/>
                          <a:latin typeface="Cascadia Mono SemiBold" panose="020B0609020000020004" pitchFamily="49" charset="0"/>
                          <a:ea typeface="Cascadia Mono SemiBold" panose="020B0609020000020004" pitchFamily="49" charset="0"/>
                          <a:cs typeface="Cascadia Mono SemiBold" panose="020B0609020000020004" pitchFamily="49" charset="0"/>
                          <a:sym typeface="Arial"/>
                        </a:rPr>
                        <a:t>Happy     32   25.0%</a:t>
                      </a:r>
                    </a:p>
                    <a:p>
                      <a:pPr marL="13970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400"/>
                        <a:buFont typeface="Fira Sans Condensed"/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chemeClr val="tx2"/>
                          </a:solidFill>
                          <a:effectLst/>
                          <a:latin typeface="Cascadia Mono SemiBold" panose="020B0609020000020004" pitchFamily="49" charset="0"/>
                          <a:ea typeface="Cascadia Mono SemiBold" panose="020B0609020000020004" pitchFamily="49" charset="0"/>
                          <a:cs typeface="Cascadia Mono SemiBold" panose="020B0609020000020004" pitchFamily="49" charset="0"/>
                          <a:sym typeface="Arial"/>
                        </a:rPr>
                        <a:t>Sad       32   25.0%</a:t>
                      </a:r>
                    </a:p>
                    <a:p>
                      <a:pPr marL="13970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400"/>
                        <a:buFont typeface="Fira Sans Condensed"/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chemeClr val="tx2"/>
                          </a:solidFill>
                          <a:effectLst/>
                          <a:latin typeface="Cascadia Mono SemiBold" panose="020B0609020000020004" pitchFamily="49" charset="0"/>
                          <a:ea typeface="Cascadia Mono SemiBold" panose="020B0609020000020004" pitchFamily="49" charset="0"/>
                          <a:cs typeface="Cascadia Mono SemiBold" panose="020B0609020000020004" pitchFamily="49" charset="0"/>
                          <a:sym typeface="Arial"/>
                        </a:rPr>
                        <a:t>Neutral   32   25.0%</a:t>
                      </a:r>
                    </a:p>
                    <a:p>
                      <a:pPr marL="13970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400"/>
                        <a:buFont typeface="Fira Sans Condensed"/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chemeClr val="tx2"/>
                          </a:solidFill>
                          <a:effectLst/>
                          <a:latin typeface="Cascadia Mono SemiBold" panose="020B0609020000020004" pitchFamily="49" charset="0"/>
                          <a:ea typeface="Cascadia Mono SemiBold" panose="020B0609020000020004" pitchFamily="49" charset="0"/>
                          <a:cs typeface="Cascadia Mono SemiBold" panose="020B0609020000020004" pitchFamily="49" charset="0"/>
                          <a:sym typeface="Arial"/>
                        </a:rPr>
                        <a:t>Surprise  32   25.0%</a:t>
                      </a:r>
                      <a:endParaRPr lang="en-US" dirty="0">
                        <a:solidFill>
                          <a:schemeClr val="tx2"/>
                        </a:solidFill>
                        <a:latin typeface="Cascadia Mono SemiBold" panose="020B0609020000020004" pitchFamily="49" charset="0"/>
                        <a:ea typeface="Cascadia Mono SemiBold" panose="020B0609020000020004" pitchFamily="49" charset="0"/>
                        <a:cs typeface="Cascadia Mono SemiBold" panose="020B0609020000020004" pitchFamily="49" charset="0"/>
                        <a:sym typeface="Fira Sans Condense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372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251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dirty="0">
                          <a:solidFill>
                            <a:schemeClr val="lt2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15109     74.7%</a:t>
                      </a:r>
                      <a:endParaRPr sz="2400" b="1" dirty="0">
                        <a:solidFill>
                          <a:schemeClr val="lt2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3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 dirty="0">
                          <a:solidFill>
                            <a:schemeClr val="lt2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4977     24.6%</a:t>
                      </a:r>
                      <a:endParaRPr sz="2400" b="1" dirty="0">
                        <a:solidFill>
                          <a:schemeClr val="lt2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3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 dirty="0">
                          <a:solidFill>
                            <a:schemeClr val="lt2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128     0.006%</a:t>
                      </a:r>
                      <a:endParaRPr sz="2400" b="1" dirty="0">
                        <a:solidFill>
                          <a:schemeClr val="lt2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372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F1A210E9-FF1B-57C0-B974-990494C53A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DATA SET ANALYSIS</a:t>
            </a:r>
            <a:endParaRPr lang="en-US" dirty="0"/>
          </a:p>
        </p:txBody>
      </p:sp>
      <p:sp>
        <p:nvSpPr>
          <p:cNvPr id="2" name="Google Shape;82;p17">
            <a:extLst>
              <a:ext uri="{FF2B5EF4-FFF2-40B4-BE49-F238E27FC236}">
                <a16:creationId xmlns:a16="http://schemas.microsoft.com/office/drawing/2014/main" id="{99885C37-004C-8499-249B-7B75577AF5BF}"/>
              </a:ext>
            </a:extLst>
          </p:cNvPr>
          <p:cNvSpPr txBox="1"/>
          <p:nvPr/>
        </p:nvSpPr>
        <p:spPr>
          <a:xfrm>
            <a:off x="879987" y="1047136"/>
            <a:ext cx="7431114" cy="8554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" sz="2000" dirty="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20,214 Grayscale Images, 48 Pixel Square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" sz="2000" dirty="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Very small TEST set : 60-80 / 10-20 / 10-20 standard ratios</a:t>
            </a:r>
            <a:endParaRPr sz="2000" dirty="0">
              <a:solidFill>
                <a:schemeClr val="lt2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0"/>
          <p:cNvSpPr txBox="1">
            <a:spLocks noGrp="1"/>
          </p:cNvSpPr>
          <p:nvPr>
            <p:ph type="title"/>
          </p:nvPr>
        </p:nvSpPr>
        <p:spPr>
          <a:xfrm>
            <a:off x="7201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SET ISSUES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6CDFD0-1F1F-D7DE-B0E7-272D48D9BC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2946" y="1800503"/>
            <a:ext cx="828367" cy="828367"/>
          </a:xfrm>
          <a:prstGeom prst="rect">
            <a:avLst/>
          </a:prstGeom>
        </p:spPr>
      </p:pic>
      <p:sp>
        <p:nvSpPr>
          <p:cNvPr id="4" name="Google Shape;82;p17">
            <a:extLst>
              <a:ext uri="{FF2B5EF4-FFF2-40B4-BE49-F238E27FC236}">
                <a16:creationId xmlns:a16="http://schemas.microsoft.com/office/drawing/2014/main" id="{47D7D257-9B65-1E03-43BE-2BB36AA7CB06}"/>
              </a:ext>
            </a:extLst>
          </p:cNvPr>
          <p:cNvSpPr txBox="1"/>
          <p:nvPr/>
        </p:nvSpPr>
        <p:spPr>
          <a:xfrm>
            <a:off x="997974" y="2628870"/>
            <a:ext cx="978310" cy="404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train\happy</a:t>
            </a:r>
            <a:endParaRPr sz="1200" dirty="0">
              <a:solidFill>
                <a:schemeClr val="lt2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EA335D7-1ECC-6AE5-0CE1-DD673E8CFF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6284" y="1800504"/>
            <a:ext cx="828366" cy="82836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4679F94-983E-124D-7994-29A9CE8243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79621" y="1800504"/>
            <a:ext cx="828366" cy="828366"/>
          </a:xfrm>
          <a:prstGeom prst="rect">
            <a:avLst/>
          </a:prstGeom>
        </p:spPr>
      </p:pic>
      <p:sp>
        <p:nvSpPr>
          <p:cNvPr id="12" name="Google Shape;82;p17">
            <a:extLst>
              <a:ext uri="{FF2B5EF4-FFF2-40B4-BE49-F238E27FC236}">
                <a16:creationId xmlns:a16="http://schemas.microsoft.com/office/drawing/2014/main" id="{ABF363A6-D2F9-FB5E-C2A4-6FD6798557C3}"/>
              </a:ext>
            </a:extLst>
          </p:cNvPr>
          <p:cNvSpPr txBox="1"/>
          <p:nvPr/>
        </p:nvSpPr>
        <p:spPr>
          <a:xfrm>
            <a:off x="997974" y="1112200"/>
            <a:ext cx="6818671" cy="529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No face, watermark, multiple face, cartoon, etc…</a:t>
            </a:r>
            <a:endParaRPr sz="2000" dirty="0">
              <a:solidFill>
                <a:schemeClr val="lt2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A93EC2C-A11A-05CA-56EA-FB34136827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82958" y="1800503"/>
            <a:ext cx="870160" cy="87016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0A927A9-D39E-F638-7277-A1A7B61E9E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2945" y="3000035"/>
            <a:ext cx="828367" cy="828367"/>
          </a:xfrm>
          <a:prstGeom prst="rect">
            <a:avLst/>
          </a:prstGeom>
        </p:spPr>
      </p:pic>
      <p:sp>
        <p:nvSpPr>
          <p:cNvPr id="17" name="Google Shape;82;p17">
            <a:extLst>
              <a:ext uri="{FF2B5EF4-FFF2-40B4-BE49-F238E27FC236}">
                <a16:creationId xmlns:a16="http://schemas.microsoft.com/office/drawing/2014/main" id="{779F1878-CFD7-4891-38E4-F6DAEF0C77D2}"/>
              </a:ext>
            </a:extLst>
          </p:cNvPr>
          <p:cNvSpPr txBox="1"/>
          <p:nvPr/>
        </p:nvSpPr>
        <p:spPr>
          <a:xfrm>
            <a:off x="997974" y="3794963"/>
            <a:ext cx="978310" cy="404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train\sad</a:t>
            </a:r>
            <a:endParaRPr sz="1200" dirty="0">
              <a:solidFill>
                <a:schemeClr val="lt2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4DEA4E7-4947-8C2A-97FB-F819A480453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76284" y="3000035"/>
            <a:ext cx="828366" cy="82836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EBF7328-B908-0A3C-BA74-BF4B44B727A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93802" y="2925063"/>
            <a:ext cx="903338" cy="903338"/>
          </a:xfrm>
          <a:prstGeom prst="rect">
            <a:avLst/>
          </a:prstGeom>
        </p:spPr>
      </p:pic>
      <p:sp>
        <p:nvSpPr>
          <p:cNvPr id="22" name="Google Shape;82;p17">
            <a:extLst>
              <a:ext uri="{FF2B5EF4-FFF2-40B4-BE49-F238E27FC236}">
                <a16:creationId xmlns:a16="http://schemas.microsoft.com/office/drawing/2014/main" id="{C67C53DF-803B-841C-6760-57D0A08A4201}"/>
              </a:ext>
            </a:extLst>
          </p:cNvPr>
          <p:cNvSpPr txBox="1"/>
          <p:nvPr/>
        </p:nvSpPr>
        <p:spPr>
          <a:xfrm>
            <a:off x="3218832" y="3794963"/>
            <a:ext cx="978310" cy="404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test\happy</a:t>
            </a:r>
            <a:endParaRPr sz="1200" dirty="0">
              <a:solidFill>
                <a:schemeClr val="lt2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0"/>
          <p:cNvSpPr txBox="1">
            <a:spLocks noGrp="1"/>
          </p:cNvSpPr>
          <p:nvPr>
            <p:ph type="title"/>
          </p:nvPr>
        </p:nvSpPr>
        <p:spPr>
          <a:xfrm>
            <a:off x="720000" y="11466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SET IMAGES, NO FACE or TOO DARK</a:t>
            </a: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2ED470-2D82-0AA7-7671-FDCFD21353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0156" y="1420041"/>
            <a:ext cx="574589" cy="8229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AEDEF74-0CFF-34D5-D849-0B7B589CB3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902" y="2254689"/>
            <a:ext cx="1914197" cy="82296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B07AECA-0246-2451-8B93-1690173118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902" y="1415115"/>
            <a:ext cx="1502468" cy="82296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0C13612-6095-BC54-C657-F0B4B9E955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9902" y="3094263"/>
            <a:ext cx="3262578" cy="82296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114B9DC-BF64-046C-0D9E-7F2D3C7C9D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9902" y="3933837"/>
            <a:ext cx="3386651" cy="82296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DCDCAA23-C6D2-C6D5-56E8-3E1A12E5EA2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22742" y="3069310"/>
            <a:ext cx="582003" cy="82296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4D3A62D9-F8AC-B08F-2954-B0DC29CE2F2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81708" y="3933837"/>
            <a:ext cx="1023037" cy="822960"/>
          </a:xfrm>
          <a:prstGeom prst="rect">
            <a:avLst/>
          </a:prstGeom>
        </p:spPr>
      </p:pic>
      <p:sp>
        <p:nvSpPr>
          <p:cNvPr id="28" name="Google Shape;82;p17">
            <a:extLst>
              <a:ext uri="{FF2B5EF4-FFF2-40B4-BE49-F238E27FC236}">
                <a16:creationId xmlns:a16="http://schemas.microsoft.com/office/drawing/2014/main" id="{F61E0AF7-6BE3-CFA3-1186-D20DF30E5539}"/>
              </a:ext>
            </a:extLst>
          </p:cNvPr>
          <p:cNvSpPr txBox="1"/>
          <p:nvPr/>
        </p:nvSpPr>
        <p:spPr>
          <a:xfrm>
            <a:off x="442452" y="587024"/>
            <a:ext cx="7431114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" sz="2000" dirty="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Filter Tool :  Reject Images Numpy.Average&lt;20 or &gt;235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" sz="2000" dirty="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25 Images : 21 Train, 3 Validation, 1 Test</a:t>
            </a:r>
          </a:p>
        </p:txBody>
      </p:sp>
    </p:spTree>
    <p:extLst>
      <p:ext uri="{BB962C8B-B14F-4D97-AF65-F5344CB8AC3E}">
        <p14:creationId xmlns:p14="http://schemas.microsoft.com/office/powerpoint/2010/main" val="1373377946"/>
      </p:ext>
    </p:extLst>
  </p:cSld>
  <p:clrMapOvr>
    <a:masterClrMapping/>
  </p:clrMapOvr>
</p:sld>
</file>

<file path=ppt/theme/theme1.xml><?xml version="1.0" encoding="utf-8"?>
<a:theme xmlns:a="http://schemas.openxmlformats.org/drawingml/2006/main" name="AI Tech Agency Infographics by Slidesgo">
  <a:themeElements>
    <a:clrScheme name="Simple Light">
      <a:dk1>
        <a:srgbClr val="0C343D"/>
      </a:dk1>
      <a:lt1>
        <a:srgbClr val="00C3B1"/>
      </a:lt1>
      <a:dk2>
        <a:srgbClr val="CC4125"/>
      </a:dk2>
      <a:lt2>
        <a:srgbClr val="F3F3F3"/>
      </a:lt2>
      <a:accent1>
        <a:srgbClr val="0C343D"/>
      </a:accent1>
      <a:accent2>
        <a:srgbClr val="00C3B1"/>
      </a:accent2>
      <a:accent3>
        <a:srgbClr val="CC4125"/>
      </a:accent3>
      <a:accent4>
        <a:srgbClr val="F3F3F3"/>
      </a:accent4>
      <a:accent5>
        <a:srgbClr val="0C343D"/>
      </a:accent5>
      <a:accent6>
        <a:srgbClr val="00C3B1"/>
      </a:accent6>
      <a:hlink>
        <a:srgbClr val="F3F3F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titus xmlns="http://schemas.titus.com/TitusProperties/">
  <TitusGUID xmlns="">cce7b430-e47b-4222-b1a7-9dd9110f84a3</TitusGUID>
  <TitusMetadata xmlns="">eyJucyI6Imh0dHA6XC9cL3d3dy50aXR1cy5jb21cL25zXC9EcmFwZXIgTGFib3JhdG9yeSIsInByb3BzIjpbeyJuIjoiQ2xhc3NpZmljYXRpb24iLCJ2YWxzIjpbeyJ2YWx1ZSI6Ik5vbmUifV19LHsibiI6IkNVSU1hcmtpbmdUeXBlIiwidmFscyI6W119LHsibiI6IkZpbHRlckNhdGVnb3J5IiwidmFscyI6W119LHsibiI6IkNVSUNhdGVnb3J5IiwidmFscyI6W119LHsibiI6IkRpc3NlbWluYXRpb24iLCJ2YWxzIjpbXX0seyJuIjoiRUNJSnVyaXMiLCJ2YWxzIjpbXX0seyJuIjoiUHJvcHJpZXRhcnlUeXBlIiwidmFscyI6W119LHsibiI6IlByb3BTdGF0ZW1lbnQiLCJ2YWxzIjpbXX1dfQ==</TitusMetadata>
</titus>
</file>

<file path=customXml/itemProps1.xml><?xml version="1.0" encoding="utf-8"?>
<ds:datastoreItem xmlns:ds="http://schemas.openxmlformats.org/officeDocument/2006/customXml" ds:itemID="{63F00F2C-9D58-45F6-A6AF-9387606D9B7B}">
  <ds:schemaRefs>
    <ds:schemaRef ds:uri="http://schemas.titus.com/TitusProperties/"/>
    <ds:schemaRef ds:uri="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4402</TotalTime>
  <Words>1019</Words>
  <Application>Microsoft Office PowerPoint</Application>
  <PresentationFormat>On-screen Show (16:9)</PresentationFormat>
  <Paragraphs>275</Paragraphs>
  <Slides>25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3" baseType="lpstr">
      <vt:lpstr>Arial</vt:lpstr>
      <vt:lpstr>Raleway Medium</vt:lpstr>
      <vt:lpstr>Fira Sans Condensed Light</vt:lpstr>
      <vt:lpstr>Cascadia Mono SemiBold</vt:lpstr>
      <vt:lpstr>Courier New</vt:lpstr>
      <vt:lpstr>Fira Sans Condensed</vt:lpstr>
      <vt:lpstr>Rajdhani</vt:lpstr>
      <vt:lpstr>AI Tech Agency Infographics by Slidesgo</vt:lpstr>
      <vt:lpstr>Facial Emotion Detection</vt:lpstr>
      <vt:lpstr>PROBLEM DEFINITION</vt:lpstr>
      <vt:lpstr>FACIAL EMOTION DETECTION USE CASE 1</vt:lpstr>
      <vt:lpstr>FACIAL EMOTION DETECTION USE CASE 2</vt:lpstr>
      <vt:lpstr>FACIAL EMOTION DETECTION USE CASE 3</vt:lpstr>
      <vt:lpstr>DATA SET ANALYSIS</vt:lpstr>
      <vt:lpstr>DATA SET ANALYSIS</vt:lpstr>
      <vt:lpstr>DATA SET ISSUES</vt:lpstr>
      <vt:lpstr>DATA SET IMAGES, NO FACE or TOO DARK</vt:lpstr>
      <vt:lpstr>CONVOLUTIONAL NEURAL NETWORK (CNN) MODELS</vt:lpstr>
      <vt:lpstr>DATASET LOADERS</vt:lpstr>
      <vt:lpstr>CNN MODEL 1</vt:lpstr>
      <vt:lpstr>CNN MODEL 2</vt:lpstr>
      <vt:lpstr>CNN MODELS 1 &amp; 2 GRAPH</vt:lpstr>
      <vt:lpstr>VGG-16 ARCHITECTURE</vt:lpstr>
      <vt:lpstr>ResNetV2 ARCHITECTURE</vt:lpstr>
      <vt:lpstr>EFFICENTNET ARCHITECTURE</vt:lpstr>
      <vt:lpstr>MILESTONE  1  MODEL</vt:lpstr>
      <vt:lpstr>CAPSTONE  MODEL</vt:lpstr>
      <vt:lpstr>AI TECH AGENCY INFOGRAPHICS</vt:lpstr>
      <vt:lpstr>AI TECH AGENCY INFOGRAPHICS</vt:lpstr>
      <vt:lpstr>FINAL MODEL HEATMAP</vt:lpstr>
      <vt:lpstr>FINAL MODEL MISMATCH IMAGES</vt:lpstr>
      <vt:lpstr>FINAL CNN MODEL ANALYSIS</vt:lpstr>
      <vt:lpstr>CONCLUSIONS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Facial Emotion Detection</dc:title>
  <cp:lastModifiedBy>Jeff Stearns</cp:lastModifiedBy>
  <cp:revision>86</cp:revision>
  <dcterms:modified xsi:type="dcterms:W3CDTF">2023-10-16T21:39:41Z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itusGUID">
    <vt:lpwstr>cce7b430-e47b-4222-b1a7-9dd9110f84a3</vt:lpwstr>
  </property>
  <property fmtid="{D5CDD505-2E9C-101B-9397-08002B2CF9AE}" pid="3" name="TitusClassification">
    <vt:lpwstr>None</vt:lpwstr>
  </property>
</Properties>
</file>